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6"/>
  </p:notesMasterIdLst>
  <p:sldIdLst>
    <p:sldId id="776" r:id="rId5"/>
    <p:sldId id="804" r:id="rId6"/>
    <p:sldId id="913" r:id="rId7"/>
    <p:sldId id="805" r:id="rId8"/>
    <p:sldId id="270" r:id="rId9"/>
    <p:sldId id="806" r:id="rId10"/>
    <p:sldId id="807" r:id="rId11"/>
    <p:sldId id="863" r:id="rId12"/>
    <p:sldId id="795" r:id="rId13"/>
    <p:sldId id="429" r:id="rId14"/>
    <p:sldId id="862" r:id="rId15"/>
    <p:sldId id="865" r:id="rId16"/>
    <p:sldId id="801" r:id="rId17"/>
    <p:sldId id="866" r:id="rId18"/>
    <p:sldId id="798" r:id="rId19"/>
    <p:sldId id="867" r:id="rId20"/>
    <p:sldId id="868" r:id="rId21"/>
    <p:sldId id="869" r:id="rId22"/>
    <p:sldId id="870" r:id="rId23"/>
    <p:sldId id="871" r:id="rId24"/>
    <p:sldId id="873" r:id="rId25"/>
    <p:sldId id="872" r:id="rId26"/>
    <p:sldId id="874" r:id="rId27"/>
    <p:sldId id="876" r:id="rId28"/>
    <p:sldId id="877" r:id="rId29"/>
    <p:sldId id="878" r:id="rId30"/>
    <p:sldId id="879" r:id="rId31"/>
    <p:sldId id="880" r:id="rId32"/>
    <p:sldId id="881" r:id="rId33"/>
    <p:sldId id="882" r:id="rId34"/>
    <p:sldId id="883" r:id="rId35"/>
    <p:sldId id="884" r:id="rId36"/>
    <p:sldId id="885" r:id="rId37"/>
    <p:sldId id="886" r:id="rId38"/>
    <p:sldId id="887" r:id="rId39"/>
    <p:sldId id="888" r:id="rId40"/>
    <p:sldId id="889" r:id="rId41"/>
    <p:sldId id="890" r:id="rId42"/>
    <p:sldId id="891" r:id="rId43"/>
    <p:sldId id="892" r:id="rId44"/>
    <p:sldId id="893" r:id="rId45"/>
    <p:sldId id="894" r:id="rId46"/>
    <p:sldId id="895" r:id="rId47"/>
    <p:sldId id="595" r:id="rId48"/>
    <p:sldId id="896" r:id="rId49"/>
    <p:sldId id="897" r:id="rId50"/>
    <p:sldId id="898" r:id="rId51"/>
    <p:sldId id="899" r:id="rId52"/>
    <p:sldId id="900" r:id="rId53"/>
    <p:sldId id="901" r:id="rId54"/>
    <p:sldId id="902" r:id="rId55"/>
    <p:sldId id="903" r:id="rId56"/>
    <p:sldId id="904" r:id="rId57"/>
    <p:sldId id="905" r:id="rId58"/>
    <p:sldId id="906" r:id="rId59"/>
    <p:sldId id="907" r:id="rId60"/>
    <p:sldId id="908" r:id="rId61"/>
    <p:sldId id="909" r:id="rId62"/>
    <p:sldId id="910" r:id="rId63"/>
    <p:sldId id="911" r:id="rId64"/>
    <p:sldId id="912" r:id="rId6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 Section 4 - Credential Theft" id="{145B2A27-5395-4EC6-996A-907E3067940E}">
          <p14:sldIdLst>
            <p14:sldId id="776"/>
            <p14:sldId id="804"/>
            <p14:sldId id="913"/>
          </p14:sldIdLst>
        </p14:section>
        <p14:section name="Module 4 - Section 4 - Password hashes" id="{904B5F3B-92DF-4484-972F-EDC1AC8834CE}">
          <p14:sldIdLst>
            <p14:sldId id="805"/>
            <p14:sldId id="270"/>
            <p14:sldId id="806"/>
            <p14:sldId id="807"/>
          </p14:sldIdLst>
        </p14:section>
        <p14:section name="Module 4 - Section 4 - Pass the hash" id="{0420BBD0-CAED-4410-ACB9-3DB9E02C53EE}">
          <p14:sldIdLst>
            <p14:sldId id="863"/>
            <p14:sldId id="795"/>
            <p14:sldId id="429"/>
            <p14:sldId id="862"/>
            <p14:sldId id="865"/>
            <p14:sldId id="801"/>
            <p14:sldId id="866"/>
            <p14:sldId id="798"/>
            <p14:sldId id="867"/>
            <p14:sldId id="868"/>
            <p14:sldId id="869"/>
            <p14:sldId id="870"/>
            <p14:sldId id="871"/>
            <p14:sldId id="873"/>
            <p14:sldId id="872"/>
          </p14:sldIdLst>
        </p14:section>
        <p14:section name="Module 4 - Section 4 - Pass the ticket" id="{211A0E23-0C14-49D2-A3CC-AA5CD5C38EC9}">
          <p14:sldIdLst>
            <p14:sldId id="874"/>
            <p14:sldId id="876"/>
            <p14:sldId id="877"/>
            <p14:sldId id="878"/>
            <p14:sldId id="879"/>
            <p14:sldId id="880"/>
            <p14:sldId id="881"/>
            <p14:sldId id="882"/>
            <p14:sldId id="883"/>
            <p14:sldId id="884"/>
            <p14:sldId id="885"/>
            <p14:sldId id="886"/>
            <p14:sldId id="887"/>
            <p14:sldId id="888"/>
            <p14:sldId id="889"/>
          </p14:sldIdLst>
        </p14:section>
        <p14:section name="Module 4 - Section 4 - Countermeasures" id="{134D63CD-3BB9-4B99-BA06-024FFCFDD311}">
          <p14:sldIdLst>
            <p14:sldId id="890"/>
            <p14:sldId id="891"/>
            <p14:sldId id="892"/>
            <p14:sldId id="893"/>
            <p14:sldId id="894"/>
            <p14:sldId id="895"/>
            <p14:sldId id="595"/>
            <p14:sldId id="896"/>
            <p14:sldId id="897"/>
            <p14:sldId id="898"/>
            <p14:sldId id="899"/>
            <p14:sldId id="900"/>
            <p14:sldId id="901"/>
            <p14:sldId id="902"/>
            <p14:sldId id="903"/>
            <p14:sldId id="904"/>
            <p14:sldId id="905"/>
            <p14:sldId id="906"/>
            <p14:sldId id="907"/>
            <p14:sldId id="908"/>
            <p14:sldId id="909"/>
            <p14:sldId id="910"/>
          </p14:sldIdLst>
        </p14:section>
        <p14:section name="End" id="{F8EA9A7B-8BC6-4E1E-B960-6125FA040CF8}">
          <p14:sldIdLst>
            <p14:sldId id="911"/>
            <p14:sldId id="91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ilisateur inconnu"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Bouckenooghe" userId="e017f08e-5e66-4707-bb52-6ad7985bd1e3" providerId="ADAL" clId="{B487F1DD-02F4-4876-8A5D-DC8786214FFF}"/>
    <pc:docChg chg="addSld modSld">
      <pc:chgData name="Benjamin Bouckenooghe" userId="e017f08e-5e66-4707-bb52-6ad7985bd1e3" providerId="ADAL" clId="{B487F1DD-02F4-4876-8A5D-DC8786214FFF}" dt="2018-06-06T00:46:03.384" v="32" actId="20577"/>
      <pc:docMkLst>
        <pc:docMk/>
      </pc:docMkLst>
      <pc:sldChg chg="modSp add">
        <pc:chgData name="Benjamin Bouckenooghe" userId="e017f08e-5e66-4707-bb52-6ad7985bd1e3" providerId="ADAL" clId="{B487F1DD-02F4-4876-8A5D-DC8786214FFF}" dt="2018-06-06T00:46:03.384" v="32" actId="20577"/>
        <pc:sldMkLst>
          <pc:docMk/>
          <pc:sldMk cId="3390948670" sldId="913"/>
        </pc:sldMkLst>
        <pc:spChg chg="mod">
          <ac:chgData name="Benjamin Bouckenooghe" userId="e017f08e-5e66-4707-bb52-6ad7985bd1e3" providerId="ADAL" clId="{B487F1DD-02F4-4876-8A5D-DC8786214FFF}" dt="2018-06-06T00:46:03.384" v="32" actId="20577"/>
          <ac:spMkLst>
            <pc:docMk/>
            <pc:sldMk cId="3390948670" sldId="913"/>
            <ac:spMk id="6" creationId="{00000000-0000-0000-0000-000000000000}"/>
          </ac:spMkLst>
        </pc:spChg>
        <pc:spChg chg="mod">
          <ac:chgData name="Benjamin Bouckenooghe" userId="e017f08e-5e66-4707-bb52-6ad7985bd1e3" providerId="ADAL" clId="{B487F1DD-02F4-4876-8A5D-DC8786214FFF}" dt="2018-06-06T00:44:39.376" v="1" actId="20577"/>
          <ac:spMkLst>
            <pc:docMk/>
            <pc:sldMk cId="3390948670" sldId="913"/>
            <ac:spMk id="7"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EDBEF0-CCC1-456C-B41C-ECE12C11D7C9}" type="datetimeFigureOut">
              <a:rPr lang="fr-FR" smtClean="0"/>
              <a:t>14/09/2018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454BA1-630F-4417-9267-20343FB80E92}" type="slidenum">
              <a:rPr lang="fr-FR" smtClean="0"/>
              <a:t>‹N°›</a:t>
            </a:fld>
            <a:endParaRPr lang="fr-FR"/>
          </a:p>
        </p:txBody>
      </p:sp>
    </p:spTree>
    <p:extLst>
      <p:ext uri="{BB962C8B-B14F-4D97-AF65-F5344CB8AC3E}">
        <p14:creationId xmlns:p14="http://schemas.microsoft.com/office/powerpoint/2010/main" val="4270554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DF4146C-E4DD-4A59-BD51-24B8416D7EE6}" type="slidenum">
              <a:rPr lang="en-US" smtClean="0"/>
              <a:t>3</a:t>
            </a:fld>
            <a:endParaRPr lang="en-US"/>
          </a:p>
        </p:txBody>
      </p:sp>
    </p:spTree>
    <p:extLst>
      <p:ext uri="{BB962C8B-B14F-4D97-AF65-F5344CB8AC3E}">
        <p14:creationId xmlns:p14="http://schemas.microsoft.com/office/powerpoint/2010/main" val="147103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defRPr/>
            </a:pPr>
            <a:r>
              <a:rPr lang="en-US" b="1">
                <a:gradFill>
                  <a:gsLst>
                    <a:gs pos="0">
                      <a:srgbClr val="AC00AC"/>
                    </a:gs>
                    <a:gs pos="86000">
                      <a:srgbClr val="AC00AC"/>
                    </a:gs>
                  </a:gsLst>
                  <a:lin ang="5400000" scaled="0"/>
                </a:gradFill>
              </a:rPr>
              <a:t>Key Message: </a:t>
            </a:r>
            <a:r>
              <a:rPr lang="en-US">
                <a:gradFill>
                  <a:gsLst>
                    <a:gs pos="0">
                      <a:srgbClr val="AC00AC"/>
                    </a:gs>
                    <a:gs pos="86000">
                      <a:srgbClr val="AC00AC"/>
                    </a:gs>
                  </a:gsLst>
                  <a:lin ang="5400000" scaled="0"/>
                </a:gradFill>
              </a:rPr>
              <a:t>Credential theft attacks can happen on just about conventionally secured environment and requires new types of defenses</a:t>
            </a:r>
          </a:p>
          <a:p>
            <a:pPr>
              <a:defRPr/>
            </a:pPr>
            <a:endParaRPr lang="en-US">
              <a:gradFill>
                <a:gsLst>
                  <a:gs pos="0">
                    <a:srgbClr val="AC00AC"/>
                  </a:gs>
                  <a:gs pos="86000">
                    <a:srgbClr val="AC00AC"/>
                  </a:gs>
                </a:gsLst>
                <a:lin ang="5400000" scaled="0"/>
              </a:gradFill>
            </a:endParaRPr>
          </a:p>
          <a:p>
            <a:pPr>
              <a:defRPr/>
            </a:pPr>
            <a:r>
              <a:rPr lang="en-US">
                <a:gradFill>
                  <a:gsLst>
                    <a:gs pos="0">
                      <a:srgbClr val="AC00AC"/>
                    </a:gs>
                    <a:gs pos="86000">
                      <a:srgbClr val="AC00AC"/>
                    </a:gs>
                  </a:gsLst>
                  <a:lin ang="5400000" scaled="0"/>
                </a:gradFill>
              </a:rPr>
              <a:t>This is a view of a typical attack on a typical environment. </a:t>
            </a:r>
          </a:p>
          <a:p>
            <a:pPr>
              <a:defRPr/>
            </a:pPr>
            <a:endParaRPr lang="en-US">
              <a:gradFill>
                <a:gsLst>
                  <a:gs pos="0">
                    <a:srgbClr val="AC00AC"/>
                  </a:gs>
                  <a:gs pos="86000">
                    <a:srgbClr val="AC00AC"/>
                  </a:gs>
                </a:gsLst>
                <a:lin ang="5400000" scaled="0"/>
              </a:gradFill>
            </a:endParaRPr>
          </a:p>
          <a:p>
            <a:pPr>
              <a:defRPr/>
            </a:pPr>
            <a:r>
              <a:rPr lang="en-US">
                <a:gradFill>
                  <a:gsLst>
                    <a:gs pos="0">
                      <a:srgbClr val="AC00AC"/>
                    </a:gs>
                    <a:gs pos="86000">
                      <a:srgbClr val="AC00AC"/>
                    </a:gs>
                  </a:gsLst>
                  <a:lin ang="5400000" scaled="0"/>
                </a:gradFill>
              </a:rPr>
              <a:t>The resources are broken out by the Microsoft</a:t>
            </a:r>
            <a:r>
              <a:rPr lang="en-US" baseline="0">
                <a:gradFill>
                  <a:gsLst>
                    <a:gs pos="0">
                      <a:srgbClr val="AC00AC"/>
                    </a:gs>
                    <a:gs pos="86000">
                      <a:srgbClr val="AC00AC"/>
                    </a:gs>
                  </a:gsLst>
                  <a:lin ang="5400000" scaled="0"/>
                </a:gradFill>
              </a:rPr>
              <a:t> Tiered administration </a:t>
            </a:r>
            <a:r>
              <a:rPr lang="en-US">
                <a:gradFill>
                  <a:gsLst>
                    <a:gs pos="0">
                      <a:srgbClr val="AC00AC"/>
                    </a:gs>
                    <a:gs pos="86000">
                      <a:srgbClr val="AC00AC"/>
                    </a:gs>
                  </a:gsLst>
                  <a:lin ang="5400000" scaled="0"/>
                </a:gradFill>
              </a:rPr>
              <a:t>model</a:t>
            </a:r>
          </a:p>
          <a:p>
            <a:pPr marL="171450" indent="-171450">
              <a:buFont typeface="Arial" panose="020B0604020202020204" pitchFamily="34" charset="0"/>
              <a:buChar char="•"/>
              <a:defRPr/>
            </a:pPr>
            <a:r>
              <a:rPr lang="en-US">
                <a:gradFill>
                  <a:gsLst>
                    <a:gs pos="0">
                      <a:srgbClr val="AC00AC"/>
                    </a:gs>
                    <a:gs pos="86000">
                      <a:srgbClr val="AC00AC"/>
                    </a:gs>
                  </a:gsLst>
                  <a:lin ang="5400000" scaled="0"/>
                </a:gradFill>
              </a:rPr>
              <a:t>Tier 0 – Full control of identities and all assets</a:t>
            </a:r>
          </a:p>
          <a:p>
            <a:pPr marL="171450" indent="-171450">
              <a:buFont typeface="Arial" panose="020B0604020202020204" pitchFamily="34" charset="0"/>
              <a:buChar char="•"/>
              <a:defRPr/>
            </a:pPr>
            <a:r>
              <a:rPr lang="en-US">
                <a:gradFill>
                  <a:gsLst>
                    <a:gs pos="0">
                      <a:srgbClr val="AC00AC"/>
                    </a:gs>
                    <a:gs pos="86000">
                      <a:srgbClr val="AC00AC"/>
                    </a:gs>
                  </a:gsLst>
                  <a:lin ang="5400000" scaled="0"/>
                </a:gradFill>
              </a:rPr>
              <a:t>Tier 1 – Full control of Enterprise Servers, Applications, and Cloud Services</a:t>
            </a:r>
          </a:p>
          <a:p>
            <a:pPr marL="171450" indent="-171450">
              <a:buFont typeface="Arial" panose="020B0604020202020204" pitchFamily="34" charset="0"/>
              <a:buChar char="•"/>
              <a:defRPr/>
            </a:pPr>
            <a:r>
              <a:rPr lang="en-US">
                <a:gradFill>
                  <a:gsLst>
                    <a:gs pos="0">
                      <a:srgbClr val="AC00AC"/>
                    </a:gs>
                    <a:gs pos="86000">
                      <a:srgbClr val="AC00AC"/>
                    </a:gs>
                  </a:gsLst>
                  <a:lin ang="5400000" scaled="0"/>
                </a:gradFill>
              </a:rPr>
              <a:t>Tier 2 – Full control of Enterprise Devices typically used by individual</a:t>
            </a:r>
          </a:p>
          <a:p>
            <a:pPr>
              <a:defRPr/>
            </a:pPr>
            <a:endParaRPr lang="en-US">
              <a:gradFill>
                <a:gsLst>
                  <a:gs pos="0">
                    <a:srgbClr val="AC00AC"/>
                  </a:gs>
                  <a:gs pos="86000">
                    <a:srgbClr val="AC00AC"/>
                  </a:gs>
                </a:gsLst>
                <a:lin ang="5400000" scaled="0"/>
              </a:gradFill>
            </a:endParaRPr>
          </a:p>
          <a:p>
            <a:pPr>
              <a:defRPr/>
            </a:pPr>
            <a:r>
              <a:rPr lang="en-US" b="1" i="1">
                <a:gradFill>
                  <a:gsLst>
                    <a:gs pos="0">
                      <a:srgbClr val="AC00AC"/>
                    </a:gs>
                    <a:gs pos="86000">
                      <a:srgbClr val="AC00AC"/>
                    </a:gs>
                  </a:gsLst>
                  <a:lin ang="5400000" scaled="0"/>
                </a:gradFill>
              </a:rPr>
              <a:t>*CLICK 1*</a:t>
            </a:r>
          </a:p>
          <a:p>
            <a:pPr>
              <a:defRPr/>
            </a:pPr>
            <a:r>
              <a:rPr lang="en-US">
                <a:gradFill>
                  <a:gsLst>
                    <a:gs pos="0">
                      <a:srgbClr val="AC00AC"/>
                    </a:gs>
                    <a:gs pos="86000">
                      <a:srgbClr val="AC00AC"/>
                    </a:gs>
                  </a:gsLst>
                  <a:lin ang="5400000" scaled="0"/>
                </a:gradFill>
              </a:rPr>
              <a:t>Attacks start by gaining control of a beachhead in your network, sometimes called “Patient Zero”. </a:t>
            </a:r>
          </a:p>
          <a:p>
            <a:pPr marL="171450" indent="-171450">
              <a:buFont typeface="Arial" panose="020B0604020202020204" pitchFamily="34" charset="0"/>
              <a:buChar char="•"/>
              <a:defRPr/>
            </a:pPr>
            <a:r>
              <a:rPr lang="en-US">
                <a:gradFill>
                  <a:gsLst>
                    <a:gs pos="0">
                      <a:srgbClr val="AC00AC"/>
                    </a:gs>
                    <a:gs pos="86000">
                      <a:srgbClr val="AC00AC"/>
                    </a:gs>
                  </a:gsLst>
                  <a:lin ang="5400000" scaled="0"/>
                </a:gradFill>
              </a:rPr>
              <a:t>[Attacker] This is usually</a:t>
            </a:r>
            <a:r>
              <a:rPr lang="en-US" baseline="0">
                <a:gradFill>
                  <a:gsLst>
                    <a:gs pos="0">
                      <a:srgbClr val="AC00AC"/>
                    </a:gs>
                    <a:gs pos="86000">
                      <a:srgbClr val="AC00AC"/>
                    </a:gs>
                  </a:gsLst>
                  <a:lin ang="5400000" scaled="0"/>
                </a:gradFill>
              </a:rPr>
              <a:t> a phishing attack, but can also be done by compromising a website frequently visited by your users, by delivering malware through advertising, or other techniques. </a:t>
            </a:r>
          </a:p>
          <a:p>
            <a:pPr marL="171450" indent="-171450">
              <a:buFont typeface="Arial" panose="020B0604020202020204" pitchFamily="34" charset="0"/>
              <a:buChar char="•"/>
              <a:defRPr/>
            </a:pPr>
            <a:r>
              <a:rPr lang="en-US" baseline="0">
                <a:gradFill>
                  <a:gsLst>
                    <a:gs pos="0">
                      <a:srgbClr val="AC00AC"/>
                    </a:gs>
                    <a:gs pos="86000">
                      <a:srgbClr val="AC00AC"/>
                    </a:gs>
                  </a:gsLst>
                  <a:lin ang="5400000" scaled="0"/>
                </a:gradFill>
              </a:rPr>
              <a:t>[Green Circle] Most attackers target domain controllers to gain access to all identities</a:t>
            </a:r>
          </a:p>
          <a:p>
            <a:pPr marL="171450" indent="-171450">
              <a:buFont typeface="Arial" panose="020B0604020202020204" pitchFamily="34" charset="0"/>
              <a:buChar char="•"/>
              <a:defRPr/>
            </a:pPr>
            <a:endParaRPr lang="en-US">
              <a:gradFill>
                <a:gsLst>
                  <a:gs pos="0">
                    <a:srgbClr val="AC00AC"/>
                  </a:gs>
                  <a:gs pos="86000">
                    <a:srgbClr val="AC00AC"/>
                  </a:gs>
                </a:gsLst>
                <a:lin ang="5400000" scaled="0"/>
              </a:gradFill>
            </a:endParaRPr>
          </a:p>
          <a:p>
            <a:endParaRPr lang="en-US"/>
          </a:p>
          <a:p>
            <a:pPr>
              <a:defRPr/>
            </a:pPr>
            <a:r>
              <a:rPr lang="en-US" b="1" i="1">
                <a:gradFill>
                  <a:gsLst>
                    <a:gs pos="0">
                      <a:srgbClr val="AC00AC"/>
                    </a:gs>
                    <a:gs pos="86000">
                      <a:srgbClr val="AC00AC"/>
                    </a:gs>
                  </a:gsLst>
                  <a:lin ang="5400000" scaled="0"/>
                </a:gradFill>
              </a:rPr>
              <a:t>*CLICK 2*</a:t>
            </a:r>
          </a:p>
          <a:p>
            <a:pPr>
              <a:defRPr/>
            </a:pPr>
            <a:r>
              <a:rPr lang="en-US">
                <a:gradFill>
                  <a:gsLst>
                    <a:gs pos="0">
                      <a:srgbClr val="AC00AC"/>
                    </a:gs>
                    <a:gs pos="86000">
                      <a:srgbClr val="AC00AC"/>
                    </a:gs>
                  </a:gsLst>
                  <a:lin ang="5400000" scaled="0"/>
                </a:gradFill>
              </a:rPr>
              <a:t>The</a:t>
            </a:r>
            <a:r>
              <a:rPr lang="en-US" baseline="0">
                <a:gradFill>
                  <a:gsLst>
                    <a:gs pos="0">
                      <a:srgbClr val="AC00AC"/>
                    </a:gs>
                    <a:gs pos="86000">
                      <a:srgbClr val="AC00AC"/>
                    </a:gs>
                  </a:gsLst>
                  <a:lin ang="5400000" scaled="0"/>
                </a:gradFill>
              </a:rPr>
              <a:t> next step for attackers is typically to gather credentials available on the compromised machines (including local administrator password hashes)</a:t>
            </a:r>
          </a:p>
          <a:p>
            <a:pPr>
              <a:defRPr/>
            </a:pPr>
            <a:r>
              <a:rPr lang="en-US" baseline="0">
                <a:gradFill>
                  <a:gsLst>
                    <a:gs pos="0">
                      <a:srgbClr val="AC00AC"/>
                    </a:gs>
                    <a:gs pos="86000">
                      <a:srgbClr val="AC00AC"/>
                    </a:gs>
                  </a:gsLst>
                  <a:lin ang="5400000" scaled="0"/>
                </a:gradFill>
              </a:rPr>
              <a:t>They then move laterally within that Tier to compromise other computers and harvest more credentials</a:t>
            </a:r>
          </a:p>
          <a:p>
            <a:pPr>
              <a:defRPr/>
            </a:pPr>
            <a:r>
              <a:rPr lang="en-US" baseline="0">
                <a:gradFill>
                  <a:gsLst>
                    <a:gs pos="0">
                      <a:srgbClr val="AC00AC"/>
                    </a:gs>
                    <a:gs pos="86000">
                      <a:srgbClr val="AC00AC"/>
                    </a:gs>
                  </a:gsLst>
                  <a:lin ang="5400000" scaled="0"/>
                </a:gradFill>
              </a:rPr>
              <a:t>This requires the attack to be an administrator on the local machine. This can happen when</a:t>
            </a:r>
          </a:p>
          <a:p>
            <a:pPr marL="171450" indent="-171450">
              <a:buFont typeface="Arial" panose="020B0604020202020204" pitchFamily="34" charset="0"/>
              <a:buChar char="•"/>
              <a:defRPr/>
            </a:pPr>
            <a:r>
              <a:rPr lang="en-US" baseline="0">
                <a:gradFill>
                  <a:gsLst>
                    <a:gs pos="0">
                      <a:srgbClr val="AC00AC"/>
                    </a:gs>
                    <a:gs pos="86000">
                      <a:srgbClr val="AC00AC"/>
                    </a:gs>
                  </a:gsLst>
                  <a:lin ang="5400000" scaled="0"/>
                </a:gradFill>
              </a:rPr>
              <a:t>A user running as a local admin clicks “allow” on a security warning dialog in a browser or other application</a:t>
            </a:r>
          </a:p>
          <a:p>
            <a:pPr marL="171450" indent="-171450">
              <a:buFont typeface="Arial" panose="020B0604020202020204" pitchFamily="34" charset="0"/>
              <a:buChar char="•"/>
              <a:defRPr/>
            </a:pPr>
            <a:r>
              <a:rPr lang="en-US" baseline="0">
                <a:gradFill>
                  <a:gsLst>
                    <a:gs pos="0">
                      <a:srgbClr val="AC00AC"/>
                    </a:gs>
                    <a:gs pos="86000">
                      <a:srgbClr val="AC00AC"/>
                    </a:gs>
                  </a:gsLst>
                  <a:lin ang="5400000" scaled="0"/>
                </a:gradFill>
              </a:rPr>
              <a:t>Attacker exploits an unpatched vulnerability on a computer (whether the user is running locally as local admin or only with standard user privileges)</a:t>
            </a:r>
          </a:p>
          <a:p>
            <a:pPr marL="171450" indent="-171450">
              <a:buFont typeface="Arial" panose="020B0604020202020204" pitchFamily="34" charset="0"/>
              <a:buChar char="•"/>
              <a:defRPr/>
            </a:pPr>
            <a:endParaRPr lang="en-US">
              <a:gradFill>
                <a:gsLst>
                  <a:gs pos="0">
                    <a:srgbClr val="AC00AC"/>
                  </a:gs>
                  <a:gs pos="86000">
                    <a:srgbClr val="AC00AC"/>
                  </a:gs>
                </a:gsLst>
                <a:lin ang="5400000" scaled="0"/>
              </a:gradFill>
            </a:endParaRPr>
          </a:p>
          <a:p>
            <a:pPr>
              <a:defRPr/>
            </a:pPr>
            <a:endParaRPr lang="en-US">
              <a:gradFill>
                <a:gsLst>
                  <a:gs pos="0">
                    <a:srgbClr val="AC00AC"/>
                  </a:gs>
                  <a:gs pos="86000">
                    <a:srgbClr val="AC00AC"/>
                  </a:gs>
                </a:gsLst>
                <a:lin ang="5400000" scaled="0"/>
              </a:gradFill>
            </a:endParaRPr>
          </a:p>
          <a:p>
            <a:pPr>
              <a:defRPr/>
            </a:pPr>
            <a:r>
              <a:rPr lang="en-US" b="1" i="1">
                <a:gradFill>
                  <a:gsLst>
                    <a:gs pos="0">
                      <a:srgbClr val="AC00AC"/>
                    </a:gs>
                    <a:gs pos="86000">
                      <a:srgbClr val="AC00AC"/>
                    </a:gs>
                  </a:gsLst>
                  <a:lin ang="5400000" scaled="0"/>
                </a:gradFill>
              </a:rPr>
              <a:t>*CLICK 3*</a:t>
            </a:r>
          </a:p>
          <a:p>
            <a:pPr>
              <a:defRPr/>
            </a:pPr>
            <a:r>
              <a:rPr lang="en-US">
                <a:gradFill>
                  <a:gsLst>
                    <a:gs pos="0">
                      <a:srgbClr val="AC00AC"/>
                    </a:gs>
                    <a:gs pos="86000">
                      <a:srgbClr val="AC00AC"/>
                    </a:gs>
                  </a:gsLst>
                  <a:lin ang="5400000" scaled="0"/>
                </a:gradFill>
              </a:rPr>
              <a:t>The attackers can directly attempt to escalate their</a:t>
            </a:r>
            <a:r>
              <a:rPr lang="en-US" baseline="0">
                <a:gradFill>
                  <a:gsLst>
                    <a:gs pos="0">
                      <a:srgbClr val="AC00AC"/>
                    </a:gs>
                    <a:gs pos="86000">
                      <a:srgbClr val="AC00AC"/>
                    </a:gs>
                  </a:gsLst>
                  <a:lin ang="5400000" scaled="0"/>
                </a:gradFill>
              </a:rPr>
              <a:t> access to the environment by directly attacking servers</a:t>
            </a:r>
            <a:endParaRPr lang="en-US">
              <a:gradFill>
                <a:gsLst>
                  <a:gs pos="0">
                    <a:srgbClr val="AC00AC"/>
                  </a:gs>
                  <a:gs pos="86000">
                    <a:srgbClr val="AC00AC"/>
                  </a:gs>
                </a:gsLst>
                <a:lin ang="5400000" scaled="0"/>
              </a:gradFill>
            </a:endParaRPr>
          </a:p>
          <a:p>
            <a:pPr>
              <a:defRPr/>
            </a:pPr>
            <a:endParaRPr lang="en-US">
              <a:gradFill>
                <a:gsLst>
                  <a:gs pos="0">
                    <a:srgbClr val="AC00AC"/>
                  </a:gs>
                  <a:gs pos="86000">
                    <a:srgbClr val="AC00AC"/>
                  </a:gs>
                </a:gsLst>
                <a:lin ang="5400000" scaled="0"/>
              </a:gradFill>
            </a:endParaRPr>
          </a:p>
          <a:p>
            <a:pPr>
              <a:defRPr/>
            </a:pPr>
            <a:r>
              <a:rPr lang="en-US" b="1" i="1">
                <a:gradFill>
                  <a:gsLst>
                    <a:gs pos="0">
                      <a:srgbClr val="AC00AC"/>
                    </a:gs>
                    <a:gs pos="86000">
                      <a:srgbClr val="AC00AC"/>
                    </a:gs>
                  </a:gsLst>
                  <a:lin ang="5400000" scaled="0"/>
                </a:gradFill>
              </a:rPr>
              <a:t>*CLICK 4*</a:t>
            </a:r>
          </a:p>
          <a:p>
            <a:pPr>
              <a:defRPr/>
            </a:pPr>
            <a:r>
              <a:rPr lang="en-US">
                <a:gradFill>
                  <a:gsLst>
                    <a:gs pos="0">
                      <a:srgbClr val="AC00AC"/>
                    </a:gs>
                    <a:gs pos="86000">
                      <a:srgbClr val="AC00AC"/>
                    </a:gs>
                  </a:gsLst>
                  <a:lin ang="5400000" scaled="0"/>
                </a:gradFill>
              </a:rPr>
              <a:t>More commonly,</a:t>
            </a:r>
            <a:r>
              <a:rPr lang="en-US" baseline="0">
                <a:gradFill>
                  <a:gsLst>
                    <a:gs pos="0">
                      <a:srgbClr val="AC00AC"/>
                    </a:gs>
                    <a:gs pos="86000">
                      <a:srgbClr val="AC00AC"/>
                    </a:gs>
                  </a:gsLst>
                  <a:lin ang="5400000" scaled="0"/>
                </a:gradFill>
              </a:rPr>
              <a:t> we see privilege escalation by stealing higher tier credentials (e.g. domain admins) where they are exposed on lower tier devices (e.g. standard workstations)</a:t>
            </a:r>
            <a:endParaRPr lang="en-US">
              <a:gradFill>
                <a:gsLst>
                  <a:gs pos="0">
                    <a:srgbClr val="AC00AC"/>
                  </a:gs>
                  <a:gs pos="86000">
                    <a:srgbClr val="AC00AC"/>
                  </a:gs>
                </a:gsLst>
                <a:lin ang="5400000" scaled="0"/>
              </a:gradFill>
            </a:endParaRPr>
          </a:p>
          <a:p>
            <a:r>
              <a:rPr lang="en-US"/>
              <a:t>This leads to an attacker gaining full control of the environment</a:t>
            </a:r>
          </a:p>
          <a:p>
            <a:pPr marL="171450" indent="-171450">
              <a:buFont typeface="Arial" panose="020B0604020202020204" pitchFamily="34" charset="0"/>
              <a:buChar char="•"/>
            </a:pPr>
            <a:r>
              <a:rPr lang="en-US"/>
              <a:t>This is a shared</a:t>
            </a:r>
            <a:r>
              <a:rPr lang="en-US" baseline="0"/>
              <a:t> state of control, so it doesn’t “kick out” the real admins</a:t>
            </a:r>
            <a:endParaRPr lang="en-US"/>
          </a:p>
          <a:p>
            <a:pPr marL="171450" indent="-171450">
              <a:buFont typeface="Arial" panose="020B0604020202020204" pitchFamily="34" charset="0"/>
              <a:buChar char="•"/>
            </a:pPr>
            <a:r>
              <a:rPr lang="en-US"/>
              <a:t>This attack is very difficult to detect with conventional</a:t>
            </a:r>
            <a:r>
              <a:rPr lang="en-US" baseline="0"/>
              <a:t> means because attackers are using real legitimate credentials (and can then move to creating fake accounts, </a:t>
            </a:r>
            <a:r>
              <a:rPr lang="en-US"/>
              <a:t>install</a:t>
            </a:r>
            <a:r>
              <a:rPr lang="en-US" baseline="0"/>
              <a:t> malware on any computer, etc.)</a:t>
            </a:r>
            <a:endParaRPr lang="en-US"/>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Light"/>
              <a:ea typeface="+mn-ea"/>
              <a:cs typeface="+mn-cs"/>
            </a:endParaRPr>
          </a:p>
        </p:txBody>
      </p:sp>
    </p:spTree>
    <p:extLst>
      <p:ext uri="{BB962C8B-B14F-4D97-AF65-F5344CB8AC3E}">
        <p14:creationId xmlns:p14="http://schemas.microsoft.com/office/powerpoint/2010/main" val="101083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DF4146C-E4DD-4A59-BD51-24B8416D7EE6}" type="slidenum">
              <a:rPr lang="en-US" smtClean="0"/>
              <a:t>13</a:t>
            </a:fld>
            <a:endParaRPr lang="en-US"/>
          </a:p>
        </p:txBody>
      </p:sp>
    </p:spTree>
    <p:extLst>
      <p:ext uri="{BB962C8B-B14F-4D97-AF65-F5344CB8AC3E}">
        <p14:creationId xmlns:p14="http://schemas.microsoft.com/office/powerpoint/2010/main" val="4162937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DF4146C-E4DD-4A59-BD51-24B8416D7EE6}" type="slidenum">
              <a:rPr lang="en-US" smtClean="0"/>
              <a:t>25</a:t>
            </a:fld>
            <a:endParaRPr lang="en-US"/>
          </a:p>
        </p:txBody>
      </p:sp>
    </p:spTree>
    <p:extLst>
      <p:ext uri="{BB962C8B-B14F-4D97-AF65-F5344CB8AC3E}">
        <p14:creationId xmlns:p14="http://schemas.microsoft.com/office/powerpoint/2010/main" val="173036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F4146C-E4DD-4A59-BD51-24B8416D7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556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F4146C-E4DD-4A59-BD51-24B8416D7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568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8859200" y="1723061"/>
            <a:ext cx="3332800" cy="5134939"/>
          </a:xfrm>
          <a:prstGeom prst="rect">
            <a:avLst/>
          </a:prstGeom>
        </p:spPr>
      </p:pic>
      <p:grpSp>
        <p:nvGrpSpPr>
          <p:cNvPr id="8" name="Group 7"/>
          <p:cNvGrpSpPr/>
          <p:nvPr userDrawn="1"/>
        </p:nvGrpSpPr>
        <p:grpSpPr>
          <a:xfrm>
            <a:off x="5557991" y="0"/>
            <a:ext cx="6631665" cy="6858000"/>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634015" y="1347163"/>
            <a:ext cx="3001693" cy="1835131"/>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73" name="Group 72"/>
          <p:cNvGrpSpPr/>
          <p:nvPr userDrawn="1"/>
        </p:nvGrpSpPr>
        <p:grpSpPr>
          <a:xfrm>
            <a:off x="8077161" y="1805093"/>
            <a:ext cx="1599870" cy="912551"/>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286886" y="4345511"/>
            <a:ext cx="6634011" cy="6861325"/>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4112"/>
            <a:ext cx="6273418" cy="808975"/>
          </a:xfrm>
          <a:noFill/>
        </p:spPr>
        <p:txBody>
          <a:bodyPr lIns="146304" tIns="109728" rIns="146304" bIns="109728">
            <a:noAutofit/>
          </a:bodyPr>
          <a:lstStyle>
            <a:lvl1pPr marL="0" indent="0">
              <a:spcBef>
                <a:spcPts val="0"/>
              </a:spcBef>
              <a:buNone/>
              <a:defRPr sz="1961" spc="0" baseline="0">
                <a:gradFill>
                  <a:gsLst>
                    <a:gs pos="0">
                      <a:schemeClr val="bg1"/>
                    </a:gs>
                    <a:gs pos="100000">
                      <a:schemeClr val="bg1"/>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2" y="1896530"/>
            <a:ext cx="8067760" cy="1801436"/>
          </a:xfrm>
          <a:noFill/>
        </p:spPr>
        <p:txBody>
          <a:bodyPr lIns="146304" tIns="91440" rIns="146304" bIns="91440" anchor="t" anchorCtr="0"/>
          <a:lstStyle>
            <a:lvl1pPr>
              <a:defRPr sz="5294" spc="-98" baseline="0">
                <a:gradFill>
                  <a:gsLst>
                    <a:gs pos="0">
                      <a:schemeClr val="bg1"/>
                    </a:gs>
                    <a:gs pos="100000">
                      <a:schemeClr val="bg1"/>
                    </a:gs>
                  </a:gsLst>
                  <a:lin ang="5400000" scaled="1"/>
                </a:gradFill>
              </a:defRPr>
            </a:lvl1pPr>
          </a:lstStyle>
          <a:p>
            <a:r>
              <a:rPr lang="en-US" err="1"/>
              <a:t>Titre</a:t>
            </a:r>
            <a:r>
              <a:rPr lang="en-US"/>
              <a:t> de </a:t>
            </a:r>
            <a:r>
              <a:rPr lang="en-US" err="1"/>
              <a:t>présentation</a:t>
            </a:r>
            <a:endParaRPr lang="en-US"/>
          </a:p>
        </p:txBody>
      </p:sp>
      <p:grpSp>
        <p:nvGrpSpPr>
          <p:cNvPr id="7" name="Group 6"/>
          <p:cNvGrpSpPr>
            <a:grpSpLocks noChangeAspect="1"/>
          </p:cNvGrpSpPr>
          <p:nvPr userDrawn="1"/>
        </p:nvGrpSpPr>
        <p:grpSpPr bwMode="black">
          <a:xfrm>
            <a:off x="449596" y="446358"/>
            <a:ext cx="1443635" cy="309975"/>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449596" y="6297935"/>
            <a:ext cx="2511132" cy="173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1122" y="3844584"/>
            <a:ext cx="6273418" cy="808975"/>
          </a:xfrm>
          <a:noFill/>
        </p:spPr>
        <p:txBody>
          <a:bodyPr lIns="146304" tIns="109728" rIns="146304" bIns="109728">
            <a:noAutofit/>
          </a:bodyPr>
          <a:lstStyle>
            <a:lvl1pPr marL="0" indent="0">
              <a:spcBef>
                <a:spcPts val="0"/>
              </a:spcBef>
              <a:buNone/>
              <a:defRPr sz="3137" spc="0" baseline="0">
                <a:gradFill>
                  <a:gsLst>
                    <a:gs pos="0">
                      <a:schemeClr val="bg1"/>
                    </a:gs>
                    <a:gs pos="100000">
                      <a:schemeClr val="bg1"/>
                    </a:gs>
                  </a:gsLst>
                  <a:lin ang="5400000" scaled="1"/>
                </a:gradFill>
                <a:latin typeface="+mj-lt"/>
              </a:defRPr>
            </a:lvl1pPr>
          </a:lstStyle>
          <a:p>
            <a:pPr lvl="0"/>
            <a:r>
              <a:rPr lang="en-US"/>
              <a:t>Nom de </a:t>
            </a:r>
            <a:r>
              <a:rPr lang="en-US" err="1"/>
              <a:t>l’école</a:t>
            </a:r>
            <a:endParaRPr lang="en-US"/>
          </a:p>
        </p:txBody>
      </p:sp>
    </p:spTree>
    <p:extLst>
      <p:ext uri="{BB962C8B-B14F-4D97-AF65-F5344CB8AC3E}">
        <p14:creationId xmlns:p14="http://schemas.microsoft.com/office/powerpoint/2010/main" val="1511838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023167" y="6506183"/>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 name="Slide Number Placeholder 2"/>
          <p:cNvSpPr>
            <a:spLocks noGrp="1"/>
          </p:cNvSpPr>
          <p:nvPr userDrawn="1">
            <p:ph type="sldNum" sz="quarter" idx="4"/>
          </p:nvPr>
        </p:nvSpPr>
        <p:spPr>
          <a:xfrm>
            <a:off x="10040226" y="6528553"/>
            <a:ext cx="363299" cy="108637"/>
          </a:xfrm>
          <a:prstGeom prst="rect">
            <a:avLst/>
          </a:prstGeom>
        </p:spPr>
        <p:txBody>
          <a:bodyPr vert="horz" wrap="square" lIns="0" tIns="0" rIns="0" bIns="0" rtlCol="0" anchor="ctr">
            <a:spAutoFit/>
          </a:bodyPr>
          <a:lstStyle>
            <a:lvl1pPr algn="r">
              <a:defRPr lang="en-US" sz="784"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14367">
              <a:lnSpc>
                <a:spcPct val="90000"/>
              </a:lnSpc>
              <a:spcBef>
                <a:spcPct val="0"/>
              </a:spcBef>
            </a:pPr>
            <a:fld id="{ED077441-DF17-4513-BACB-525ED94CFAE4}" type="slidenum">
              <a:rPr lang="fr-FR" smtClean="0"/>
              <a:pPr defTabSz="914367">
                <a:lnSpc>
                  <a:spcPct val="90000"/>
                </a:lnSpc>
                <a:spcBef>
                  <a:spcPct val="0"/>
                </a:spcBef>
              </a:pPr>
              <a:t>‹N°›</a:t>
            </a:fld>
            <a:endParaRPr lang="fr-FR"/>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69302" y="175147"/>
            <a:ext cx="11490747" cy="470047"/>
          </a:xfrm>
          <a:noFill/>
        </p:spPr>
        <p:txBody>
          <a:bodyPr lIns="146304" tIns="109728" rIns="146304" bIns="109728">
            <a:noAutofit/>
          </a:bodyPr>
          <a:lstStyle>
            <a:lvl1pPr marL="0" indent="0" algn="l">
              <a:spcBef>
                <a:spcPts val="0"/>
              </a:spcBef>
              <a:buNone/>
              <a:defRPr sz="2745" spc="0" baseline="0">
                <a:solidFill>
                  <a:srgbClr val="0179D7"/>
                </a:solidFill>
                <a:latin typeface="+mj-lt"/>
              </a:defRPr>
            </a:lvl1pPr>
          </a:lstStyle>
          <a:p>
            <a:pPr lvl="0"/>
            <a:r>
              <a:rPr lang="en-US"/>
              <a:t>Slide title</a:t>
            </a:r>
          </a:p>
        </p:txBody>
      </p:sp>
    </p:spTree>
    <p:extLst>
      <p:ext uri="{BB962C8B-B14F-4D97-AF65-F5344CB8AC3E}">
        <p14:creationId xmlns:p14="http://schemas.microsoft.com/office/powerpoint/2010/main" val="313956095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383601" y="6326530"/>
            <a:ext cx="363299" cy="108637"/>
          </a:xfrm>
          <a:prstGeom prst="rect">
            <a:avLst/>
          </a:prstGeom>
        </p:spPr>
        <p:txBody>
          <a:bodyPr vert="horz" wrap="square" lIns="0" tIns="0" rIns="0" bIns="0" rtlCol="0" anchor="ctr">
            <a:spAutoFit/>
          </a:bodyPr>
          <a:lstStyle>
            <a:lvl1pPr algn="r">
              <a:defRPr lang="en-US" sz="784"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14367">
              <a:lnSpc>
                <a:spcPct val="90000"/>
              </a:lnSpc>
              <a:spcBef>
                <a:spcPct val="0"/>
              </a:spcBef>
            </a:pPr>
            <a:fld id="{ED077441-DF17-4513-BACB-525ED94CFAE4}" type="slidenum">
              <a:rPr lang="fr-FR" smtClean="0"/>
              <a:pPr defTabSz="914367">
                <a:lnSpc>
                  <a:spcPct val="90000"/>
                </a:lnSpc>
                <a:spcBef>
                  <a:spcPct val="0"/>
                </a:spcBef>
              </a:pPr>
              <a:t>‹N°›</a:t>
            </a:fld>
            <a:endParaRPr lang="fr-FR"/>
          </a:p>
        </p:txBody>
      </p:sp>
    </p:spTree>
    <p:extLst>
      <p:ext uri="{BB962C8B-B14F-4D97-AF65-F5344CB8AC3E}">
        <p14:creationId xmlns:p14="http://schemas.microsoft.com/office/powerpoint/2010/main" val="34539623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49596" y="446358"/>
            <a:ext cx="1443635" cy="309975"/>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8859200" y="1723061"/>
            <a:ext cx="3332800" cy="5134939"/>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557991" y="0"/>
            <a:ext cx="6631665" cy="6858000"/>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634015" y="1347163"/>
            <a:ext cx="3001693" cy="1835131"/>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077161" y="1805093"/>
            <a:ext cx="1599870" cy="912551"/>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442479" y="2974554"/>
            <a:ext cx="6634011" cy="6861325"/>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31449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2F5CAE-D889-4571-8B5A-C60FC0B5E534}"/>
              </a:ext>
            </a:extLst>
          </p:cNvPr>
          <p:cNvSpPr>
            <a:spLocks noGrp="1"/>
          </p:cNvSpPr>
          <p:nvPr>
            <p:ph type="sldNum" sz="quarter" idx="4"/>
          </p:nvPr>
        </p:nvSpPr>
        <p:spPr>
          <a:xfrm>
            <a:off x="11383601" y="6326530"/>
            <a:ext cx="363299" cy="108637"/>
          </a:xfrm>
          <a:prstGeom prst="rect">
            <a:avLst/>
          </a:prstGeom>
        </p:spPr>
        <p:txBody>
          <a:bodyPr vert="horz" wrap="square" lIns="0" tIns="0" rIns="0" bIns="0" rtlCol="0" anchor="ctr">
            <a:spAutoFit/>
          </a:bodyPr>
          <a:lstStyle>
            <a:lvl1pPr algn="r">
              <a:defRPr lang="en-US" sz="784"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14367">
              <a:lnSpc>
                <a:spcPct val="90000"/>
              </a:lnSpc>
              <a:spcBef>
                <a:spcPct val="0"/>
              </a:spcBef>
            </a:pPr>
            <a:fld id="{ED077441-DF17-4513-BACB-525ED94CFAE4}" type="slidenum">
              <a:rPr lang="fr-FR" smtClean="0"/>
              <a:pPr defTabSz="914367">
                <a:lnSpc>
                  <a:spcPct val="90000"/>
                </a:lnSpc>
                <a:spcBef>
                  <a:spcPct val="0"/>
                </a:spcBef>
              </a:pPr>
              <a:t>‹N°›</a:t>
            </a:fld>
            <a:endParaRPr lang="fr-FR"/>
          </a:p>
        </p:txBody>
      </p:sp>
    </p:spTree>
    <p:extLst>
      <p:ext uri="{BB962C8B-B14F-4D97-AF65-F5344CB8AC3E}">
        <p14:creationId xmlns:p14="http://schemas.microsoft.com/office/powerpoint/2010/main" val="186824917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175B85"/>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8092826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2145931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529" b="0" kern="1200" cap="none" spc="-100" baseline="0" dirty="0">
                <a:ln w="3175">
                  <a:noFill/>
                </a:ln>
                <a:gradFill>
                  <a:gsLst>
                    <a:gs pos="1250">
                      <a:srgbClr val="505050"/>
                    </a:gs>
                    <a:gs pos="100000">
                      <a:srgbClr val="505050"/>
                    </a:gs>
                  </a:gsLst>
                  <a:lin ang="5400000" scaled="0"/>
                </a:gradFill>
                <a:effectLst/>
                <a:latin typeface="Segoe UI Light"/>
                <a:ea typeface="+mn-ea"/>
                <a:cs typeface="Segoe UI" pitchFamily="34" charset="0"/>
              </a:defRPr>
            </a:lvl1pPr>
          </a:lstStyle>
          <a:p>
            <a:pPr marL="0" lvl="0" algn="l" defTabSz="914437" rtl="0" eaLnBrk="1" latinLnBrk="0" hangingPunct="1">
              <a:lnSpc>
                <a:spcPct val="90000"/>
              </a:lnSpc>
              <a:spcBef>
                <a:spcPct val="0"/>
              </a:spcBef>
              <a:buNone/>
            </a:pPr>
            <a:r>
              <a:rPr lang="en-US"/>
              <a:t>Click to edit Master title style</a:t>
            </a:r>
          </a:p>
        </p:txBody>
      </p:sp>
      <p:sp>
        <p:nvSpPr>
          <p:cNvPr id="5"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rgbClr val="000000"/>
                </a:solidFill>
              </a:defRPr>
            </a:lvl1pPr>
          </a:lstStyle>
          <a:p>
            <a:pPr defTabSz="914437">
              <a:defRPr/>
            </a:pPr>
            <a:endParaRPr lang="en-US"/>
          </a:p>
        </p:txBody>
      </p:sp>
      <p:sp>
        <p:nvSpPr>
          <p:cNvPr id="6" name="Slide Number Placeholder 8"/>
          <p:cNvSpPr>
            <a:spLocks noGrp="1"/>
          </p:cNvSpPr>
          <p:nvPr>
            <p:ph type="sldNum" sz="quarter" idx="4"/>
          </p:nvPr>
        </p:nvSpPr>
        <p:spPr>
          <a:xfrm>
            <a:off x="9143812" y="6356803"/>
            <a:ext cx="2844904" cy="364224"/>
          </a:xfrm>
          <a:prstGeom prst="rect">
            <a:avLst/>
          </a:prstGeom>
        </p:spPr>
        <p:txBody>
          <a:bodyPr vert="horz" lIns="91440" tIns="45720" rIns="91440" bIns="45720" rtlCol="0" anchor="ctr"/>
          <a:lstStyle>
            <a:lvl1pPr algn="r">
              <a:defRPr sz="980">
                <a:solidFill>
                  <a:srgbClr val="000000"/>
                </a:solidFill>
              </a:defRPr>
            </a:lvl1pPr>
          </a:lstStyle>
          <a:p>
            <a:pPr defTabSz="914437">
              <a:defRPr/>
            </a:pPr>
            <a:fld id="{7EFC24D6-DB8F-6B44-BA5A-9BEC68C15CAA}" type="slidenum">
              <a:rPr lang="en-US" smtClean="0"/>
              <a:pPr defTabSz="914437">
                <a:defRPr/>
              </a:pPr>
              <a:t>‹N°›</a:t>
            </a:fld>
            <a:endParaRPr lang="en-US"/>
          </a:p>
        </p:txBody>
      </p:sp>
    </p:spTree>
    <p:extLst>
      <p:ext uri="{BB962C8B-B14F-4D97-AF65-F5344CB8AC3E}">
        <p14:creationId xmlns:p14="http://schemas.microsoft.com/office/powerpoint/2010/main" val="41886909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0420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560335" y="0"/>
            <a:ext cx="6631665" cy="6858000"/>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557989" y="0"/>
            <a:ext cx="6634011" cy="6861325"/>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4112"/>
            <a:ext cx="6273418" cy="808975"/>
          </a:xfrm>
          <a:noFill/>
        </p:spPr>
        <p:txBody>
          <a:bodyPr lIns="146304" tIns="109728" rIns="146304" bIns="109728">
            <a:noAutofit/>
          </a:bodyPr>
          <a:lstStyle>
            <a:lvl1pPr marL="0" indent="0">
              <a:spcBef>
                <a:spcPts val="0"/>
              </a:spcBef>
              <a:buNone/>
              <a:defRPr sz="1961" spc="0" baseline="0">
                <a:gradFill>
                  <a:gsLst>
                    <a:gs pos="0">
                      <a:schemeClr val="bg1"/>
                    </a:gs>
                    <a:gs pos="100000">
                      <a:schemeClr val="bg1"/>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2" y="1896530"/>
            <a:ext cx="8067760" cy="1801436"/>
          </a:xfrm>
          <a:noFill/>
        </p:spPr>
        <p:txBody>
          <a:bodyPr lIns="146304" tIns="91440" rIns="146304" bIns="91440" anchor="t" anchorCtr="0"/>
          <a:lstStyle>
            <a:lvl1pPr>
              <a:defRPr sz="5294" spc="-98" baseline="0">
                <a:gradFill>
                  <a:gsLst>
                    <a:gs pos="0">
                      <a:schemeClr val="bg1"/>
                    </a:gs>
                    <a:gs pos="100000">
                      <a:schemeClr val="bg1"/>
                    </a:gs>
                  </a:gsLst>
                  <a:lin ang="5400000" scaled="1"/>
                </a:gradFill>
              </a:defRPr>
            </a:lvl1pPr>
          </a:lstStyle>
          <a:p>
            <a:r>
              <a:rPr lang="en-US" err="1"/>
              <a:t>Titre</a:t>
            </a:r>
            <a:r>
              <a:rPr lang="en-US"/>
              <a:t> de </a:t>
            </a:r>
            <a:r>
              <a:rPr lang="en-US" err="1"/>
              <a:t>présentation</a:t>
            </a:r>
            <a:endParaRPr lang="en-US"/>
          </a:p>
        </p:txBody>
      </p:sp>
      <p:grpSp>
        <p:nvGrpSpPr>
          <p:cNvPr id="7" name="Group 6"/>
          <p:cNvGrpSpPr>
            <a:grpSpLocks noChangeAspect="1"/>
          </p:cNvGrpSpPr>
          <p:nvPr userDrawn="1"/>
        </p:nvGrpSpPr>
        <p:grpSpPr bwMode="black">
          <a:xfrm>
            <a:off x="449596" y="446358"/>
            <a:ext cx="1443635" cy="309975"/>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449596" y="6297935"/>
            <a:ext cx="2511132" cy="173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1122" y="3844584"/>
            <a:ext cx="6273418" cy="808975"/>
          </a:xfrm>
          <a:noFill/>
        </p:spPr>
        <p:txBody>
          <a:bodyPr lIns="146304" tIns="109728" rIns="146304" bIns="109728">
            <a:noAutofit/>
          </a:bodyPr>
          <a:lstStyle>
            <a:lvl1pPr marL="0" indent="0">
              <a:spcBef>
                <a:spcPts val="0"/>
              </a:spcBef>
              <a:buNone/>
              <a:defRPr sz="3137" spc="0" baseline="0">
                <a:gradFill>
                  <a:gsLst>
                    <a:gs pos="0">
                      <a:schemeClr val="bg1"/>
                    </a:gs>
                    <a:gs pos="100000">
                      <a:schemeClr val="bg1"/>
                    </a:gs>
                  </a:gsLst>
                  <a:lin ang="5400000" scaled="1"/>
                </a:gradFill>
                <a:latin typeface="+mj-lt"/>
              </a:defRPr>
            </a:lvl1pPr>
          </a:lstStyle>
          <a:p>
            <a:pPr lvl="0"/>
            <a:r>
              <a:rPr lang="en-US"/>
              <a:t>Nom de </a:t>
            </a:r>
            <a:r>
              <a:rPr lang="en-US" err="1"/>
              <a:t>l’école</a:t>
            </a:r>
            <a:endParaRPr lang="en-US"/>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692584" y="1294667"/>
            <a:ext cx="4251732" cy="457240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36482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560335" y="0"/>
            <a:ext cx="6631665" cy="6858000"/>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557989" y="-1663"/>
            <a:ext cx="6634011" cy="6861325"/>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4112"/>
            <a:ext cx="6273418" cy="808975"/>
          </a:xfrm>
          <a:noFill/>
        </p:spPr>
        <p:txBody>
          <a:bodyPr lIns="146304" tIns="109728" rIns="146304" bIns="109728">
            <a:noAutofit/>
          </a:bodyPr>
          <a:lstStyle>
            <a:lvl1pPr marL="0" indent="0">
              <a:spcBef>
                <a:spcPts val="0"/>
              </a:spcBef>
              <a:buNone/>
              <a:defRPr sz="1961" spc="0" baseline="0">
                <a:gradFill>
                  <a:gsLst>
                    <a:gs pos="0">
                      <a:schemeClr val="bg1"/>
                    </a:gs>
                    <a:gs pos="100000">
                      <a:schemeClr val="bg1"/>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2" y="1896530"/>
            <a:ext cx="8067760" cy="1801436"/>
          </a:xfrm>
          <a:noFill/>
        </p:spPr>
        <p:txBody>
          <a:bodyPr lIns="146304" tIns="91440" rIns="146304" bIns="91440" anchor="t" anchorCtr="0"/>
          <a:lstStyle>
            <a:lvl1pPr>
              <a:defRPr sz="5294" spc="-98" baseline="0">
                <a:gradFill>
                  <a:gsLst>
                    <a:gs pos="0">
                      <a:schemeClr val="bg1"/>
                    </a:gs>
                    <a:gs pos="100000">
                      <a:schemeClr val="bg1"/>
                    </a:gs>
                  </a:gsLst>
                  <a:lin ang="5400000" scaled="1"/>
                </a:gradFill>
              </a:defRPr>
            </a:lvl1pPr>
          </a:lstStyle>
          <a:p>
            <a:r>
              <a:rPr lang="en-US" err="1"/>
              <a:t>Titre</a:t>
            </a:r>
            <a:r>
              <a:rPr lang="en-US"/>
              <a:t> de </a:t>
            </a:r>
            <a:r>
              <a:rPr lang="en-US" err="1"/>
              <a:t>présentation</a:t>
            </a:r>
            <a:endParaRPr lang="en-US"/>
          </a:p>
        </p:txBody>
      </p:sp>
      <p:grpSp>
        <p:nvGrpSpPr>
          <p:cNvPr id="7" name="Group 6"/>
          <p:cNvGrpSpPr>
            <a:grpSpLocks noChangeAspect="1"/>
          </p:cNvGrpSpPr>
          <p:nvPr userDrawn="1"/>
        </p:nvGrpSpPr>
        <p:grpSpPr bwMode="black">
          <a:xfrm>
            <a:off x="449596" y="446358"/>
            <a:ext cx="1443635" cy="309975"/>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449596" y="6297935"/>
            <a:ext cx="2511132" cy="173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1122" y="3844584"/>
            <a:ext cx="6273418" cy="808975"/>
          </a:xfrm>
          <a:noFill/>
        </p:spPr>
        <p:txBody>
          <a:bodyPr lIns="146304" tIns="109728" rIns="146304" bIns="109728">
            <a:noAutofit/>
          </a:bodyPr>
          <a:lstStyle>
            <a:lvl1pPr marL="0" indent="0">
              <a:spcBef>
                <a:spcPts val="0"/>
              </a:spcBef>
              <a:buNone/>
              <a:defRPr sz="3137" spc="0" baseline="0">
                <a:gradFill>
                  <a:gsLst>
                    <a:gs pos="0">
                      <a:schemeClr val="bg1"/>
                    </a:gs>
                    <a:gs pos="100000">
                      <a:schemeClr val="bg1"/>
                    </a:gs>
                  </a:gsLst>
                  <a:lin ang="5400000" scaled="1"/>
                </a:gradFill>
                <a:latin typeface="+mj-lt"/>
              </a:defRPr>
            </a:lvl1pPr>
          </a:lstStyle>
          <a:p>
            <a:pPr lvl="0"/>
            <a:r>
              <a:rPr lang="en-US"/>
              <a:t>Nom de </a:t>
            </a:r>
            <a:r>
              <a:rPr lang="en-US" err="1"/>
              <a:t>l’école</a:t>
            </a:r>
            <a:endParaRPr lang="en-US"/>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315481" y="1011944"/>
            <a:ext cx="4661585" cy="4662246"/>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68467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560335" y="0"/>
            <a:ext cx="6631665" cy="6858000"/>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557989" y="-1663"/>
            <a:ext cx="6634011" cy="6861325"/>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4112"/>
            <a:ext cx="6273418" cy="808975"/>
          </a:xfrm>
          <a:noFill/>
        </p:spPr>
        <p:txBody>
          <a:bodyPr lIns="146304" tIns="109728" rIns="146304" bIns="109728">
            <a:noAutofit/>
          </a:bodyPr>
          <a:lstStyle>
            <a:lvl1pPr marL="0" indent="0">
              <a:spcBef>
                <a:spcPts val="0"/>
              </a:spcBef>
              <a:buNone/>
              <a:defRPr sz="1961" spc="0" baseline="0">
                <a:gradFill>
                  <a:gsLst>
                    <a:gs pos="0">
                      <a:schemeClr val="bg1"/>
                    </a:gs>
                    <a:gs pos="100000">
                      <a:schemeClr val="bg1"/>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2" y="1896530"/>
            <a:ext cx="8067760" cy="1801436"/>
          </a:xfrm>
          <a:noFill/>
        </p:spPr>
        <p:txBody>
          <a:bodyPr lIns="146304" tIns="91440" rIns="146304" bIns="91440" anchor="t" anchorCtr="0"/>
          <a:lstStyle>
            <a:lvl1pPr>
              <a:defRPr sz="5294" spc="-98" baseline="0">
                <a:gradFill>
                  <a:gsLst>
                    <a:gs pos="0">
                      <a:schemeClr val="bg1"/>
                    </a:gs>
                    <a:gs pos="100000">
                      <a:schemeClr val="bg1"/>
                    </a:gs>
                  </a:gsLst>
                  <a:lin ang="5400000" scaled="1"/>
                </a:gradFill>
              </a:defRPr>
            </a:lvl1pPr>
          </a:lstStyle>
          <a:p>
            <a:r>
              <a:rPr lang="en-US" err="1"/>
              <a:t>Titre</a:t>
            </a:r>
            <a:r>
              <a:rPr lang="en-US"/>
              <a:t> de </a:t>
            </a:r>
            <a:r>
              <a:rPr lang="en-US" err="1"/>
              <a:t>présentation</a:t>
            </a:r>
            <a:endParaRPr lang="en-US"/>
          </a:p>
        </p:txBody>
      </p:sp>
      <p:grpSp>
        <p:nvGrpSpPr>
          <p:cNvPr id="7" name="Group 6"/>
          <p:cNvGrpSpPr>
            <a:grpSpLocks noChangeAspect="1"/>
          </p:cNvGrpSpPr>
          <p:nvPr userDrawn="1"/>
        </p:nvGrpSpPr>
        <p:grpSpPr bwMode="black">
          <a:xfrm>
            <a:off x="449596" y="446358"/>
            <a:ext cx="1443635" cy="309975"/>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449596" y="6297935"/>
            <a:ext cx="2511132" cy="173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1122" y="3844584"/>
            <a:ext cx="6273418" cy="808975"/>
          </a:xfrm>
          <a:noFill/>
        </p:spPr>
        <p:txBody>
          <a:bodyPr lIns="146304" tIns="109728" rIns="146304" bIns="109728">
            <a:noAutofit/>
          </a:bodyPr>
          <a:lstStyle>
            <a:lvl1pPr marL="0" indent="0">
              <a:spcBef>
                <a:spcPts val="0"/>
              </a:spcBef>
              <a:buNone/>
              <a:defRPr sz="3137" spc="0" baseline="0">
                <a:gradFill>
                  <a:gsLst>
                    <a:gs pos="0">
                      <a:schemeClr val="bg1"/>
                    </a:gs>
                    <a:gs pos="100000">
                      <a:schemeClr val="bg1"/>
                    </a:gs>
                  </a:gsLst>
                  <a:lin ang="5400000" scaled="1"/>
                </a:gradFill>
                <a:latin typeface="+mj-lt"/>
              </a:defRPr>
            </a:lvl1pPr>
          </a:lstStyle>
          <a:p>
            <a:pPr lvl="0"/>
            <a:r>
              <a:rPr lang="en-US"/>
              <a:t>Nom de </a:t>
            </a:r>
            <a:r>
              <a:rPr lang="en-US" err="1"/>
              <a:t>l’école</a:t>
            </a:r>
            <a:endParaRPr lang="en-US"/>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513804" y="1185302"/>
            <a:ext cx="4402268" cy="4316575"/>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Tree>
    <p:extLst>
      <p:ext uri="{BB962C8B-B14F-4D97-AF65-F5344CB8AC3E}">
        <p14:creationId xmlns:p14="http://schemas.microsoft.com/office/powerpoint/2010/main" val="2946559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560335" y="0"/>
            <a:ext cx="6631665" cy="6858000"/>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557989" y="-1663"/>
            <a:ext cx="6634011" cy="6861325"/>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4112"/>
            <a:ext cx="6273418" cy="808975"/>
          </a:xfrm>
          <a:noFill/>
        </p:spPr>
        <p:txBody>
          <a:bodyPr lIns="146304" tIns="109728" rIns="146304" bIns="109728">
            <a:noAutofit/>
          </a:bodyPr>
          <a:lstStyle>
            <a:lvl1pPr marL="0" indent="0">
              <a:spcBef>
                <a:spcPts val="0"/>
              </a:spcBef>
              <a:buNone/>
              <a:defRPr sz="1961" spc="0" baseline="0">
                <a:gradFill>
                  <a:gsLst>
                    <a:gs pos="0">
                      <a:schemeClr val="bg1"/>
                    </a:gs>
                    <a:gs pos="100000">
                      <a:schemeClr val="bg1"/>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2" y="1896530"/>
            <a:ext cx="8067760" cy="1801436"/>
          </a:xfrm>
          <a:noFill/>
        </p:spPr>
        <p:txBody>
          <a:bodyPr lIns="146304" tIns="91440" rIns="146304" bIns="91440" anchor="t" anchorCtr="0"/>
          <a:lstStyle>
            <a:lvl1pPr>
              <a:defRPr sz="5294" spc="-98" baseline="0">
                <a:gradFill>
                  <a:gsLst>
                    <a:gs pos="0">
                      <a:schemeClr val="bg1"/>
                    </a:gs>
                    <a:gs pos="100000">
                      <a:schemeClr val="bg1"/>
                    </a:gs>
                  </a:gsLst>
                  <a:lin ang="5400000" scaled="1"/>
                </a:gradFill>
              </a:defRPr>
            </a:lvl1pPr>
          </a:lstStyle>
          <a:p>
            <a:r>
              <a:rPr lang="en-US" err="1"/>
              <a:t>Titre</a:t>
            </a:r>
            <a:r>
              <a:rPr lang="en-US"/>
              <a:t> de </a:t>
            </a:r>
            <a:r>
              <a:rPr lang="en-US" err="1"/>
              <a:t>présentation</a:t>
            </a:r>
            <a:endParaRPr lang="en-US"/>
          </a:p>
        </p:txBody>
      </p:sp>
      <p:grpSp>
        <p:nvGrpSpPr>
          <p:cNvPr id="7" name="Group 6"/>
          <p:cNvGrpSpPr>
            <a:grpSpLocks noChangeAspect="1"/>
          </p:cNvGrpSpPr>
          <p:nvPr userDrawn="1"/>
        </p:nvGrpSpPr>
        <p:grpSpPr bwMode="black">
          <a:xfrm>
            <a:off x="449596" y="446358"/>
            <a:ext cx="1443635" cy="309975"/>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449596" y="6297935"/>
            <a:ext cx="2511132" cy="173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1122" y="3844584"/>
            <a:ext cx="6273418" cy="808975"/>
          </a:xfrm>
          <a:noFill/>
        </p:spPr>
        <p:txBody>
          <a:bodyPr lIns="146304" tIns="109728" rIns="146304" bIns="109728">
            <a:noAutofit/>
          </a:bodyPr>
          <a:lstStyle>
            <a:lvl1pPr marL="0" indent="0">
              <a:spcBef>
                <a:spcPts val="0"/>
              </a:spcBef>
              <a:buNone/>
              <a:defRPr sz="3137" spc="0" baseline="0">
                <a:gradFill>
                  <a:gsLst>
                    <a:gs pos="0">
                      <a:schemeClr val="bg1"/>
                    </a:gs>
                    <a:gs pos="100000">
                      <a:schemeClr val="bg1"/>
                    </a:gs>
                  </a:gsLst>
                  <a:lin ang="5400000" scaled="1"/>
                </a:gradFill>
                <a:latin typeface="+mj-lt"/>
              </a:defRPr>
            </a:lvl1pPr>
          </a:lstStyle>
          <a:p>
            <a:pPr lvl="0"/>
            <a:r>
              <a:rPr lang="en-US"/>
              <a:t>Nom de </a:t>
            </a:r>
            <a:r>
              <a:rPr lang="en-US" err="1"/>
              <a:t>l’école</a:t>
            </a:r>
            <a:endParaRPr lang="en-US"/>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432431" y="3126395"/>
            <a:ext cx="3460112" cy="3758477"/>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59547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560335" y="0"/>
            <a:ext cx="6631665" cy="6858000"/>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557989" y="-1663"/>
            <a:ext cx="6634011" cy="6861325"/>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4112"/>
            <a:ext cx="6273418" cy="808975"/>
          </a:xfrm>
          <a:noFill/>
        </p:spPr>
        <p:txBody>
          <a:bodyPr lIns="146304" tIns="109728" rIns="146304" bIns="109728">
            <a:noAutofit/>
          </a:bodyPr>
          <a:lstStyle>
            <a:lvl1pPr marL="0" indent="0">
              <a:spcBef>
                <a:spcPts val="0"/>
              </a:spcBef>
              <a:buNone/>
              <a:defRPr sz="1961" spc="0" baseline="0">
                <a:gradFill>
                  <a:gsLst>
                    <a:gs pos="0">
                      <a:schemeClr val="bg1"/>
                    </a:gs>
                    <a:gs pos="100000">
                      <a:schemeClr val="bg1"/>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2" y="1896530"/>
            <a:ext cx="8067760" cy="1801436"/>
          </a:xfrm>
          <a:noFill/>
        </p:spPr>
        <p:txBody>
          <a:bodyPr lIns="146304" tIns="91440" rIns="146304" bIns="91440" anchor="t" anchorCtr="0"/>
          <a:lstStyle>
            <a:lvl1pPr>
              <a:defRPr sz="5294" spc="-98" baseline="0">
                <a:gradFill>
                  <a:gsLst>
                    <a:gs pos="0">
                      <a:schemeClr val="bg1"/>
                    </a:gs>
                    <a:gs pos="100000">
                      <a:schemeClr val="bg1"/>
                    </a:gs>
                  </a:gsLst>
                  <a:lin ang="5400000" scaled="1"/>
                </a:gradFill>
              </a:defRPr>
            </a:lvl1pPr>
          </a:lstStyle>
          <a:p>
            <a:r>
              <a:rPr lang="en-US" err="1"/>
              <a:t>Titre</a:t>
            </a:r>
            <a:r>
              <a:rPr lang="en-US"/>
              <a:t> de </a:t>
            </a:r>
            <a:r>
              <a:rPr lang="en-US" err="1"/>
              <a:t>présentation</a:t>
            </a:r>
            <a:endParaRPr lang="en-US"/>
          </a:p>
        </p:txBody>
      </p:sp>
      <p:grpSp>
        <p:nvGrpSpPr>
          <p:cNvPr id="7" name="Group 6"/>
          <p:cNvGrpSpPr>
            <a:grpSpLocks noChangeAspect="1"/>
          </p:cNvGrpSpPr>
          <p:nvPr userDrawn="1"/>
        </p:nvGrpSpPr>
        <p:grpSpPr bwMode="black">
          <a:xfrm>
            <a:off x="449596" y="446358"/>
            <a:ext cx="1443635" cy="309975"/>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449596" y="6297935"/>
            <a:ext cx="2511132" cy="173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1122" y="3844584"/>
            <a:ext cx="6273418" cy="808975"/>
          </a:xfrm>
          <a:noFill/>
        </p:spPr>
        <p:txBody>
          <a:bodyPr lIns="146304" tIns="109728" rIns="146304" bIns="109728">
            <a:noAutofit/>
          </a:bodyPr>
          <a:lstStyle>
            <a:lvl1pPr marL="0" indent="0">
              <a:spcBef>
                <a:spcPts val="0"/>
              </a:spcBef>
              <a:buNone/>
              <a:defRPr sz="3137" spc="0" baseline="0">
                <a:gradFill>
                  <a:gsLst>
                    <a:gs pos="0">
                      <a:schemeClr val="bg1"/>
                    </a:gs>
                    <a:gs pos="100000">
                      <a:schemeClr val="bg1"/>
                    </a:gs>
                  </a:gsLst>
                  <a:lin ang="5400000" scaled="1"/>
                </a:gradFill>
                <a:latin typeface="+mj-lt"/>
              </a:defRPr>
            </a:lvl1pPr>
          </a:lstStyle>
          <a:p>
            <a:pPr lvl="0"/>
            <a:r>
              <a:rPr lang="en-US"/>
              <a:t>Nom de </a:t>
            </a:r>
            <a:r>
              <a:rPr lang="en-US" err="1"/>
              <a:t>l’école</a:t>
            </a:r>
            <a:endParaRPr lang="en-US"/>
          </a:p>
        </p:txBody>
      </p:sp>
    </p:spTree>
    <p:extLst>
      <p:ext uri="{BB962C8B-B14F-4D97-AF65-F5344CB8AC3E}">
        <p14:creationId xmlns:p14="http://schemas.microsoft.com/office/powerpoint/2010/main" val="15082482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 name="Slide Number Placeholder 2"/>
          <p:cNvSpPr>
            <a:spLocks noGrp="1"/>
          </p:cNvSpPr>
          <p:nvPr userDrawn="1">
            <p:ph type="sldNum" sz="quarter" idx="4"/>
          </p:nvPr>
        </p:nvSpPr>
        <p:spPr>
          <a:xfrm>
            <a:off x="11383601" y="6326530"/>
            <a:ext cx="363299" cy="108637"/>
          </a:xfrm>
          <a:prstGeom prst="rect">
            <a:avLst/>
          </a:prstGeom>
        </p:spPr>
        <p:txBody>
          <a:bodyPr vert="horz" wrap="square" lIns="0" tIns="0" rIns="0" bIns="0" rtlCol="0" anchor="ctr">
            <a:spAutoFit/>
          </a:bodyPr>
          <a:lstStyle>
            <a:lvl1pPr algn="r">
              <a:defRPr lang="en-US" sz="784"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14367">
              <a:lnSpc>
                <a:spcPct val="90000"/>
              </a:lnSpc>
              <a:spcBef>
                <a:spcPct val="0"/>
              </a:spcBef>
            </a:pPr>
            <a:fld id="{ED077441-DF17-4513-BACB-525ED94CFAE4}" type="slidenum">
              <a:rPr lang="fr-FR" smtClean="0"/>
              <a:pPr defTabSz="914367">
                <a:lnSpc>
                  <a:spcPct val="90000"/>
                </a:lnSpc>
                <a:spcBef>
                  <a:spcPct val="0"/>
                </a:spcBef>
              </a:pPr>
              <a:t>‹N°›</a:t>
            </a:fld>
            <a:endParaRPr lang="fr-FR"/>
          </a:p>
        </p:txBody>
      </p:sp>
      <p:cxnSp>
        <p:nvCxnSpPr>
          <p:cNvPr id="12" name="Straight Connector 11"/>
          <p:cNvCxnSpPr/>
          <p:nvPr userDrawn="1"/>
        </p:nvCxnSpPr>
        <p:spPr>
          <a:xfrm>
            <a:off x="448213" y="1508905"/>
            <a:ext cx="268927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271329" y="1508905"/>
            <a:ext cx="8475572"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69302" y="722033"/>
            <a:ext cx="11490747" cy="470047"/>
          </a:xfrm>
          <a:noFill/>
        </p:spPr>
        <p:txBody>
          <a:bodyPr lIns="146304" tIns="109728" rIns="146304" bIns="109728">
            <a:noAutofit/>
          </a:bodyPr>
          <a:lstStyle>
            <a:lvl1pPr marL="0" indent="0" algn="l">
              <a:spcBef>
                <a:spcPts val="0"/>
              </a:spcBef>
              <a:buNone/>
              <a:defRPr sz="2745" spc="0" baseline="0">
                <a:solidFill>
                  <a:srgbClr val="0179D7"/>
                </a:solidFill>
                <a:latin typeface="+mj-lt"/>
              </a:defRPr>
            </a:lvl1pPr>
          </a:lstStyle>
          <a:p>
            <a:pPr lvl="0"/>
            <a:r>
              <a:rPr lang="en-US"/>
              <a:t>Slide title</a:t>
            </a:r>
          </a:p>
        </p:txBody>
      </p:sp>
    </p:spTree>
    <p:extLst>
      <p:ext uri="{BB962C8B-B14F-4D97-AF65-F5344CB8AC3E}">
        <p14:creationId xmlns:p14="http://schemas.microsoft.com/office/powerpoint/2010/main" val="360197734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023167" y="6506183"/>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6" name="Slide Number Placeholder 2"/>
          <p:cNvSpPr>
            <a:spLocks noGrp="1"/>
          </p:cNvSpPr>
          <p:nvPr userDrawn="1">
            <p:ph type="sldNum" sz="quarter" idx="4"/>
          </p:nvPr>
        </p:nvSpPr>
        <p:spPr>
          <a:xfrm>
            <a:off x="10040226" y="6528553"/>
            <a:ext cx="363299" cy="108637"/>
          </a:xfrm>
          <a:prstGeom prst="rect">
            <a:avLst/>
          </a:prstGeom>
        </p:spPr>
        <p:txBody>
          <a:bodyPr vert="horz" wrap="square" lIns="0" tIns="0" rIns="0" bIns="0" rtlCol="0" anchor="ctr">
            <a:spAutoFit/>
          </a:bodyPr>
          <a:lstStyle>
            <a:lvl1pPr algn="r">
              <a:defRPr lang="en-US" sz="784"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14367">
              <a:lnSpc>
                <a:spcPct val="90000"/>
              </a:lnSpc>
              <a:spcBef>
                <a:spcPct val="0"/>
              </a:spcBef>
            </a:pPr>
            <a:fld id="{ED077441-DF17-4513-BACB-525ED94CFAE4}" type="slidenum">
              <a:rPr lang="fr-FR" smtClean="0"/>
              <a:pPr defTabSz="914367">
                <a:lnSpc>
                  <a:spcPct val="90000"/>
                </a:lnSpc>
                <a:spcBef>
                  <a:spcPct val="0"/>
                </a:spcBef>
              </a:pPr>
              <a:t>‹N°›</a:t>
            </a:fld>
            <a:endParaRPr lang="fr-FR"/>
          </a:p>
        </p:txBody>
      </p:sp>
      <p:cxnSp>
        <p:nvCxnSpPr>
          <p:cNvPr id="12" name="Straight Connector 11"/>
          <p:cNvCxnSpPr>
            <a:cxnSpLocks/>
          </p:cNvCxnSpPr>
          <p:nvPr userDrawn="1"/>
        </p:nvCxnSpPr>
        <p:spPr>
          <a:xfrm>
            <a:off x="448213" y="962019"/>
            <a:ext cx="268927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271329" y="962019"/>
            <a:ext cx="8475572"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69302" y="175147"/>
            <a:ext cx="11490747" cy="470047"/>
          </a:xfrm>
          <a:noFill/>
        </p:spPr>
        <p:txBody>
          <a:bodyPr lIns="146304" tIns="109728" rIns="146304" bIns="109728">
            <a:noAutofit/>
          </a:bodyPr>
          <a:lstStyle>
            <a:lvl1pPr marL="0" indent="0" algn="l">
              <a:spcBef>
                <a:spcPts val="0"/>
              </a:spcBef>
              <a:buNone/>
              <a:defRPr sz="2745" spc="0" baseline="0">
                <a:solidFill>
                  <a:srgbClr val="0179D7"/>
                </a:solidFill>
                <a:latin typeface="+mj-lt"/>
              </a:defRPr>
            </a:lvl1pPr>
          </a:lstStyle>
          <a:p>
            <a:pPr lvl="0"/>
            <a:r>
              <a:rPr lang="en-US"/>
              <a:t>Slide title</a:t>
            </a:r>
          </a:p>
        </p:txBody>
      </p:sp>
    </p:spTree>
    <p:extLst>
      <p:ext uri="{BB962C8B-B14F-4D97-AF65-F5344CB8AC3E}">
        <p14:creationId xmlns:p14="http://schemas.microsoft.com/office/powerpoint/2010/main" val="92454143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383601" y="6326530"/>
            <a:ext cx="363299" cy="108637"/>
          </a:xfrm>
          <a:prstGeom prst="rect">
            <a:avLst/>
          </a:prstGeom>
        </p:spPr>
        <p:txBody>
          <a:bodyPr vert="horz" wrap="square" lIns="0" tIns="0" rIns="0" bIns="0" rtlCol="0" anchor="ctr">
            <a:spAutoFit/>
          </a:bodyPr>
          <a:lstStyle>
            <a:lvl1pPr algn="r">
              <a:defRPr lang="en-US" sz="784"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14367">
              <a:lnSpc>
                <a:spcPct val="90000"/>
              </a:lnSpc>
              <a:spcBef>
                <a:spcPct val="0"/>
              </a:spcBef>
            </a:pPr>
            <a:fld id="{ED077441-DF17-4513-BACB-525ED94CFAE4}" type="slidenum">
              <a:rPr lang="fr-FR" smtClean="0"/>
              <a:pPr defTabSz="914367">
                <a:lnSpc>
                  <a:spcPct val="90000"/>
                </a:lnSpc>
                <a:spcBef>
                  <a:spcPct val="0"/>
                </a:spcBef>
              </a:pPr>
              <a:t>‹N°›</a:t>
            </a:fld>
            <a:endParaRPr lang="fr-FR"/>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69302" y="722033"/>
            <a:ext cx="11490747" cy="470047"/>
          </a:xfrm>
          <a:noFill/>
        </p:spPr>
        <p:txBody>
          <a:bodyPr lIns="146304" tIns="109728" rIns="146304" bIns="109728">
            <a:noAutofit/>
          </a:bodyPr>
          <a:lstStyle>
            <a:lvl1pPr marL="0" indent="0" algn="l">
              <a:spcBef>
                <a:spcPts val="0"/>
              </a:spcBef>
              <a:buNone/>
              <a:defRPr sz="2745" spc="0" baseline="0">
                <a:solidFill>
                  <a:srgbClr val="0179D7"/>
                </a:solidFill>
                <a:latin typeface="+mj-lt"/>
              </a:defRPr>
            </a:lvl1pPr>
          </a:lstStyle>
          <a:p>
            <a:pPr lvl="0"/>
            <a:r>
              <a:rPr lang="en-US" noProof="0"/>
              <a:t>Slide title</a:t>
            </a:r>
          </a:p>
        </p:txBody>
      </p:sp>
    </p:spTree>
    <p:extLst>
      <p:ext uri="{BB962C8B-B14F-4D97-AF65-F5344CB8AC3E}">
        <p14:creationId xmlns:p14="http://schemas.microsoft.com/office/powerpoint/2010/main" val="2425124840"/>
      </p:ext>
    </p:extLst>
  </p:cSld>
  <p:clrMapOvr>
    <a:masterClrMapping/>
  </p:clrMapOvr>
  <p:transition>
    <p:fade/>
  </p:transition>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chart" Target="../charts/chart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11297541" y="6395935"/>
            <a:ext cx="454128" cy="108637"/>
          </a:xfrm>
          <a:prstGeom prst="rect">
            <a:avLst/>
          </a:prstGeom>
        </p:spPr>
        <p:txBody>
          <a:bodyPr vert="horz" wrap="square" lIns="0" tIns="0" rIns="0" bIns="0" rtlCol="0" anchor="ctr">
            <a:spAutoFit/>
          </a:bodyPr>
          <a:lstStyle>
            <a:lvl1pPr>
              <a:defRPr lang="en-US" sz="784"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14367">
              <a:lnSpc>
                <a:spcPct val="90000"/>
              </a:lnSpc>
              <a:spcBef>
                <a:spcPct val="0"/>
              </a:spcBef>
            </a:pPr>
            <a:fld id="{ED077441-DF17-4513-BACB-525ED94CFAE4}" type="slidenum">
              <a:rPr lang="fr-FR" smtClean="0"/>
              <a:pPr algn="r" defTabSz="914367">
                <a:lnSpc>
                  <a:spcPct val="90000"/>
                </a:lnSpc>
                <a:spcBef>
                  <a:spcPct val="0"/>
                </a:spcBef>
              </a:pPr>
              <a:t>‹N°›</a:t>
            </a:fld>
            <a:endParaRPr lang="fr-FR"/>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nvPr>
        </p:nvGraphicFramePr>
        <p:xfrm>
          <a:off x="-286530" y="-1391763"/>
          <a:ext cx="6364924" cy="1075852"/>
        </p:xfrm>
        <a:graphic>
          <a:graphicData uri="http://schemas.openxmlformats.org/drawingml/2006/chart">
            <c:chart xmlns:c="http://schemas.openxmlformats.org/drawingml/2006/chart" xmlns:r="http://schemas.openxmlformats.org/officeDocument/2006/relationships" r:id="rId19"/>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20"/>
          <a:stretch>
            <a:fillRect/>
          </a:stretch>
        </p:blipFill>
        <p:spPr>
          <a:xfrm rot="5400000">
            <a:off x="9044629" y="3216843"/>
            <a:ext cx="6858000" cy="424314"/>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821155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p15:clr>
            <a:srgbClr val="A4A3A4"/>
          </p15:clr>
        </p15:guide>
        <p15:guide id="8" pos="3918">
          <p15:clr>
            <a:srgbClr val="A4A3A4"/>
          </p15:clr>
        </p15:guide>
        <p15:guide id="12" pos="5731">
          <p15:clr>
            <a:srgbClr val="A4A3A4"/>
          </p15:clr>
        </p15:guide>
        <p15:guide id="16" pos="288">
          <p15:clr>
            <a:srgbClr val="A4A3A4"/>
          </p15:clr>
        </p15:guide>
        <p15:guide id="17" pos="7546">
          <p15:clr>
            <a:srgbClr val="A4A3A4"/>
          </p15:clr>
        </p15:guide>
        <p15:guide id="25" orient="horz" pos="287">
          <p15:clr>
            <a:srgbClr val="A4A3A4"/>
          </p15:clr>
        </p15:guide>
        <p15:guide id="26" orient="horz" pos="4118">
          <p15:clr>
            <a:srgbClr val="A4A3A4"/>
          </p15:clr>
        </p15:guide>
        <p15:guide id="27" orient="horz" pos="387">
          <p15:clr>
            <a:srgbClr val="A4A3A4"/>
          </p15:clr>
        </p15:guide>
        <p15:guide id="32" orient="horz" pos="675">
          <p15:clr>
            <a:srgbClr val="A4A3A4"/>
          </p15:clr>
        </p15:guide>
        <p15:guide id="33" orient="horz" pos="965">
          <p15:clr>
            <a:srgbClr val="A4A3A4"/>
          </p15:clr>
        </p15:guide>
        <p15:guide id="34" orient="horz" pos="1253">
          <p15:clr>
            <a:srgbClr val="A4A3A4"/>
          </p15:clr>
        </p15:guide>
        <p15:guide id="35" orient="horz" pos="1538">
          <p15:clr>
            <a:srgbClr val="A4A3A4"/>
          </p15:clr>
        </p15:guide>
        <p15:guide id="36" orient="horz" pos="1826">
          <p15:clr>
            <a:srgbClr val="A4A3A4"/>
          </p15:clr>
        </p15:guide>
        <p15:guide id="37" orient="horz" pos="2115">
          <p15:clr>
            <a:srgbClr val="A4A3A4"/>
          </p15:clr>
        </p15:guide>
        <p15:guide id="38" orient="horz" pos="2406">
          <p15:clr>
            <a:srgbClr val="A4A3A4"/>
          </p15:clr>
        </p15:guide>
        <p15:guide id="39" orient="horz" pos="2694">
          <p15:clr>
            <a:srgbClr val="A4A3A4"/>
          </p15:clr>
        </p15:guide>
        <p15:guide id="40" orient="horz" pos="2981">
          <p15:clr>
            <a:srgbClr val="A4A3A4"/>
          </p15:clr>
        </p15:guide>
        <p15:guide id="41" orient="horz" pos="3267">
          <p15:clr>
            <a:srgbClr val="A4A3A4"/>
          </p15:clr>
        </p15:guide>
        <p15:guide id="42" orient="horz" pos="3557">
          <p15:clr>
            <a:srgbClr val="A4A3A4"/>
          </p15:clr>
        </p15:guide>
        <p15:guide id="43" orient="horz" pos="3842">
          <p15:clr>
            <a:srgbClr val="A4A3A4"/>
          </p15:clr>
        </p15:guide>
        <p15:guide id="44" pos="4824">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emf"/><Relationship Id="rId3" Type="http://schemas.openxmlformats.org/officeDocument/2006/relationships/image" Target="../media/image5.emf"/><Relationship Id="rId7" Type="http://schemas.openxmlformats.org/officeDocument/2006/relationships/image" Target="../media/image9.png"/><Relationship Id="rId12"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8.png"/><Relationship Id="rId11" Type="http://schemas.openxmlformats.org/officeDocument/2006/relationships/image" Target="../media/image13.emf"/><Relationship Id="rId5" Type="http://schemas.openxmlformats.org/officeDocument/2006/relationships/image" Target="../media/image7.emf"/><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file:///C:\Users\moantri\Downloads\aka.ms\cyberPAW"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37.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technet.microsoft.com/en-us/library/dn486813.aspx" TargetMode="External"/><Relationship Id="rId2" Type="http://schemas.openxmlformats.org/officeDocument/2006/relationships/hyperlink" Target="http://technet.microsoft.com/en-us/library/dn221963.aspx"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azure.microsoft.com/en-us/services/multi-factor-authentication/?WT.mc_id=azurebg_us_sem_bing_ub_mfa_solutions_mfa&amp;WT.srch=1"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s://technet.microsoft.com/en-us/library/mt601297(v=vs.85).aspx" TargetMode="External"/><Relationship Id="rId2" Type="http://schemas.openxmlformats.org/officeDocument/2006/relationships/hyperlink" Target="http://technet.microsoft.com/en-us/library/cc677002.aspx" TargetMode="External"/><Relationship Id="rId1" Type="http://schemas.openxmlformats.org/officeDocument/2006/relationships/slideLayout" Target="../slideLayouts/slideLayout7.xml"/><Relationship Id="rId4" Type="http://schemas.openxmlformats.org/officeDocument/2006/relationships/hyperlink" Target="http://www.microsoft.com/en-us/download/details.aspx?id=40330"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hyperlink" Target="http://download.microsoft.com/download/f/4/a/f4a67fc8-c499-461d-a025-8155fb4f7a0f/Windows%20Passwords%20Master%201.5%20Handout%20-%20Jesper%20Johansson.ppt" TargetMode="External"/><Relationship Id="rId3" Type="http://schemas.openxmlformats.org/officeDocument/2006/relationships/hyperlink" Target="https://www.ssi.gouv.fr/guide/mise-en-oeuvre-des-fonctionnalites-de-securite-de-windows-10-reposant-sur-la-virtualisation/" TargetMode="External"/><Relationship Id="rId7" Type="http://schemas.openxmlformats.org/officeDocument/2006/relationships/hyperlink" Target="https://technet.microsoft.com/itpro/windows/keep-secure/credential-guard" TargetMode="External"/><Relationship Id="rId2" Type="http://schemas.openxmlformats.org/officeDocument/2006/relationships/hyperlink" Target="https://www.microsoft.com/en-us/download/details.aspx?id=36036" TargetMode="External"/><Relationship Id="rId1" Type="http://schemas.openxmlformats.org/officeDocument/2006/relationships/slideLayout" Target="../slideLayouts/slideLayout7.xml"/><Relationship Id="rId6" Type="http://schemas.openxmlformats.org/officeDocument/2006/relationships/hyperlink" Target="https://channel9.msdn.com/Blogs/Seth-Juarez/Mitigating-Credential-Theft-using-the-Windows-10-Isolated-User-Mode." TargetMode="External"/><Relationship Id="rId5" Type="http://schemas.openxmlformats.org/officeDocument/2006/relationships/hyperlink" Target="http://blog.gentilkiwi.com/" TargetMode="External"/><Relationship Id="rId4" Type="http://schemas.openxmlformats.org/officeDocument/2006/relationships/hyperlink" Target="https://www.microsoft.com/en-us/download/details.aspx?id=5409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texte 3">
            <a:extLst>
              <a:ext uri="{FF2B5EF4-FFF2-40B4-BE49-F238E27FC236}">
                <a16:creationId xmlns:a16="http://schemas.microsoft.com/office/drawing/2014/main" id="{0EE812AD-CDC4-4DC7-B77D-522BB68A61B3}"/>
              </a:ext>
            </a:extLst>
          </p:cNvPr>
          <p:cNvSpPr txBox="1">
            <a:spLocks/>
          </p:cNvSpPr>
          <p:nvPr/>
        </p:nvSpPr>
        <p:spPr>
          <a:xfrm>
            <a:off x="276540" y="4930346"/>
            <a:ext cx="6399213" cy="825080"/>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bg1"/>
                    </a:gs>
                    <a:gs pos="100000">
                      <a:schemeClr val="bg1"/>
                    </a:gs>
                  </a:gsLst>
                  <a:lin ang="5400000" scaled="1"/>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t>June 2018</a:t>
            </a:r>
            <a:endParaRPr lang="fr-FR" dirty="0"/>
          </a:p>
        </p:txBody>
      </p:sp>
      <p:sp>
        <p:nvSpPr>
          <p:cNvPr id="13" name="Title 2">
            <a:extLst>
              <a:ext uri="{FF2B5EF4-FFF2-40B4-BE49-F238E27FC236}">
                <a16:creationId xmlns:a16="http://schemas.microsoft.com/office/drawing/2014/main" id="{7E5B63B8-BCB0-4539-B0FA-35EE36A3DE21}"/>
              </a:ext>
            </a:extLst>
          </p:cNvPr>
          <p:cNvSpPr txBox="1">
            <a:spLocks/>
          </p:cNvSpPr>
          <p:nvPr/>
        </p:nvSpPr>
        <p:spPr>
          <a:xfrm>
            <a:off x="274702" y="1934285"/>
            <a:ext cx="8229535" cy="1837298"/>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0">
                      <a:schemeClr val="bg1"/>
                    </a:gs>
                    <a:gs pos="100000">
                      <a:schemeClr val="bg1"/>
                    </a:gs>
                  </a:gsLst>
                  <a:lin ang="5400000" scaled="1"/>
                </a:gradFill>
                <a:effectLst/>
                <a:latin typeface="+mj-lt"/>
                <a:ea typeface="+mn-ea"/>
                <a:cs typeface="Segoe UI" pitchFamily="34" charset="0"/>
              </a:defRPr>
            </a:lvl1pPr>
          </a:lstStyle>
          <a:p>
            <a:pPr fontAlgn="auto"/>
            <a:r>
              <a:rPr lang="en-US" sz="4800" spc="-50" dirty="0"/>
              <a:t>Module 4</a:t>
            </a:r>
            <a:br>
              <a:rPr lang="en-US" sz="4800" spc="-50" dirty="0"/>
            </a:br>
            <a:r>
              <a:rPr lang="en-US" sz="3200" spc="-50" dirty="0"/>
              <a:t>Attacks and Defenses</a:t>
            </a:r>
            <a:endParaRPr lang="en-US" sz="4800" spc="-50" dirty="0"/>
          </a:p>
        </p:txBody>
      </p:sp>
      <p:sp>
        <p:nvSpPr>
          <p:cNvPr id="14" name="TextBox 4">
            <a:extLst>
              <a:ext uri="{FF2B5EF4-FFF2-40B4-BE49-F238E27FC236}">
                <a16:creationId xmlns:a16="http://schemas.microsoft.com/office/drawing/2014/main" id="{52D10472-A4A4-4D2C-9BDA-7962AC476FED}"/>
              </a:ext>
            </a:extLst>
          </p:cNvPr>
          <p:cNvSpPr txBox="1"/>
          <p:nvPr/>
        </p:nvSpPr>
        <p:spPr>
          <a:xfrm>
            <a:off x="274702" y="3405823"/>
            <a:ext cx="713224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Section 4 – Credential Theft Attacks</a:t>
            </a:r>
            <a:endParaRPr lang="fr-FR" sz="2400" dirty="0" err="1">
              <a:solidFill>
                <a:schemeClr val="bg1"/>
              </a:solidFill>
            </a:endParaRPr>
          </a:p>
        </p:txBody>
      </p:sp>
    </p:spTree>
    <p:extLst>
      <p:ext uri="{BB962C8B-B14F-4D97-AF65-F5344CB8AC3E}">
        <p14:creationId xmlns:p14="http://schemas.microsoft.com/office/powerpoint/2010/main" val="171711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Text Placeholder 4"/>
          <p:cNvSpPr txBox="1">
            <a:spLocks/>
          </p:cNvSpPr>
          <p:nvPr/>
        </p:nvSpPr>
        <p:spPr>
          <a:xfrm>
            <a:off x="4527258" y="4957417"/>
            <a:ext cx="7172981" cy="1609071"/>
          </a:xfrm>
          <a:prstGeom prst="rect">
            <a:avLst/>
          </a:prstGeom>
          <a:solidFill>
            <a:srgbClr val="3C454F"/>
          </a:solidFill>
        </p:spPr>
        <p:txBody>
          <a:bodyPr vert="horz" lIns="182759" tIns="137068" rIns="91379" bIns="45689" rtlCol="0">
            <a:normAutofit/>
          </a:bodyPr>
          <a:lstStyle>
            <a:lvl1pPr eaLnBrk="1" hangingPunct="1">
              <a:lnSpc>
                <a:spcPct val="120000"/>
              </a:lnSpc>
              <a:defRPr sz="1400" kern="800">
                <a:solidFill>
                  <a:schemeClr val="tx1"/>
                </a:solidFill>
                <a:latin typeface="+mn-lt"/>
                <a:cs typeface="Segoe UI Light"/>
              </a:defRPr>
            </a:lvl1pPr>
            <a:lvl2pPr eaLnBrk="1" hangingPunct="1">
              <a:lnSpc>
                <a:spcPct val="120000"/>
              </a:lnSpc>
              <a:defRPr sz="1400" kern="800">
                <a:solidFill>
                  <a:schemeClr val="tx1"/>
                </a:solidFill>
                <a:latin typeface="+mn-lt"/>
                <a:cs typeface="Segoe UI Light"/>
              </a:defRPr>
            </a:lvl2pPr>
            <a:lvl3pPr eaLnBrk="1" hangingPunct="1">
              <a:lnSpc>
                <a:spcPct val="120000"/>
              </a:lnSpc>
              <a:defRPr sz="1400" kern="800">
                <a:solidFill>
                  <a:schemeClr val="tx1"/>
                </a:solidFill>
                <a:latin typeface="+mn-lt"/>
                <a:cs typeface="Segoe UI Light"/>
              </a:defRPr>
            </a:lvl3pPr>
            <a:lvl4pPr eaLnBrk="1" hangingPunct="1">
              <a:lnSpc>
                <a:spcPct val="120000"/>
              </a:lnSpc>
              <a:defRPr sz="1400" kern="800">
                <a:solidFill>
                  <a:schemeClr val="tx1"/>
                </a:solidFill>
                <a:latin typeface="+mn-lt"/>
                <a:cs typeface="Segoe UI Light"/>
              </a:defRPr>
            </a:lvl4pPr>
            <a:lvl5pPr eaLnBrk="1" hangingPunct="1">
              <a:lnSpc>
                <a:spcPct val="120000"/>
              </a:lnSpc>
              <a:defRPr sz="1400" kern="800">
                <a:solidFill>
                  <a:schemeClr val="tx1"/>
                </a:solidFill>
                <a:latin typeface="+mn-lt"/>
                <a:cs typeface="Segoe UI Light"/>
              </a:defRPr>
            </a:lvl5pPr>
          </a:lstStyle>
          <a:p>
            <a:pPr defTabSz="913984">
              <a:defRPr/>
            </a:pPr>
            <a:r>
              <a:rPr lang="en-US" sz="2399">
                <a:solidFill>
                  <a:srgbClr val="FFFFFF"/>
                </a:solidFill>
                <a:latin typeface="Segoe UI Semilight" panose="020B0402040204020203" pitchFamily="34" charset="0"/>
                <a:cs typeface="Segoe UI Semilight" panose="020B0402040204020203" pitchFamily="34" charset="0"/>
              </a:rPr>
              <a:t> Tier 2 </a:t>
            </a:r>
          </a:p>
          <a:p>
            <a:pPr defTabSz="913984">
              <a:defRPr/>
            </a:pPr>
            <a:r>
              <a:rPr lang="en-US" sz="1372">
                <a:solidFill>
                  <a:srgbClr val="FFFFFF"/>
                </a:solidFill>
                <a:latin typeface="Segoe UI Semilight" panose="020B0402040204020203" pitchFamily="34" charset="0"/>
                <a:cs typeface="Segoe UI Semilight" panose="020B0402040204020203" pitchFamily="34" charset="0"/>
              </a:rPr>
              <a:t>  Workstation &amp;</a:t>
            </a:r>
            <a:br>
              <a:rPr lang="en-US" sz="1372">
                <a:solidFill>
                  <a:srgbClr val="FFFFFF"/>
                </a:solidFill>
                <a:latin typeface="Segoe UI Semilight" panose="020B0402040204020203" pitchFamily="34" charset="0"/>
                <a:cs typeface="Segoe UI Semilight" panose="020B0402040204020203" pitchFamily="34" charset="0"/>
              </a:rPr>
            </a:br>
            <a:r>
              <a:rPr lang="en-US" sz="1372">
                <a:solidFill>
                  <a:srgbClr val="FFFFFF"/>
                </a:solidFill>
                <a:latin typeface="Segoe UI Semilight" panose="020B0402040204020203" pitchFamily="34" charset="0"/>
                <a:cs typeface="Segoe UI Semilight" panose="020B0402040204020203" pitchFamily="34" charset="0"/>
              </a:rPr>
              <a:t>  Device Admins</a:t>
            </a:r>
          </a:p>
        </p:txBody>
      </p:sp>
      <p:sp>
        <p:nvSpPr>
          <p:cNvPr id="45" name="Text Placeholder 3"/>
          <p:cNvSpPr txBox="1">
            <a:spLocks/>
          </p:cNvSpPr>
          <p:nvPr/>
        </p:nvSpPr>
        <p:spPr>
          <a:xfrm>
            <a:off x="4527257" y="1412044"/>
            <a:ext cx="7169867" cy="1819232"/>
          </a:xfrm>
          <a:prstGeom prst="rect">
            <a:avLst/>
          </a:prstGeom>
          <a:solidFill>
            <a:srgbClr val="FDBC17"/>
          </a:solidFill>
        </p:spPr>
        <p:txBody>
          <a:bodyPr vert="horz" lIns="182759" tIns="137068" rIns="91379" bIns="45689" rtlCol="0">
            <a:normAutofit/>
          </a:bodyPr>
          <a:lstStyle>
            <a:lvl1pPr eaLnBrk="1" hangingPunct="1">
              <a:lnSpc>
                <a:spcPct val="120000"/>
              </a:lnSpc>
              <a:defRPr sz="1400" kern="800">
                <a:solidFill>
                  <a:schemeClr val="bg1"/>
                </a:solidFill>
                <a:latin typeface="+mn-lt"/>
                <a:cs typeface="Segoe UI Light"/>
              </a:defRPr>
            </a:lvl1pPr>
            <a:lvl2pPr eaLnBrk="1" hangingPunct="1">
              <a:lnSpc>
                <a:spcPct val="120000"/>
              </a:lnSpc>
              <a:defRPr sz="1400" kern="800">
                <a:solidFill>
                  <a:schemeClr val="bg1"/>
                </a:solidFill>
                <a:latin typeface="+mn-lt"/>
                <a:cs typeface="Segoe UI Light"/>
              </a:defRPr>
            </a:lvl2pPr>
            <a:lvl3pPr eaLnBrk="1" hangingPunct="1">
              <a:lnSpc>
                <a:spcPct val="120000"/>
              </a:lnSpc>
              <a:defRPr sz="1400" kern="800">
                <a:solidFill>
                  <a:schemeClr val="bg1"/>
                </a:solidFill>
                <a:latin typeface="+mn-lt"/>
                <a:cs typeface="Segoe UI Light"/>
              </a:defRPr>
            </a:lvl3pPr>
            <a:lvl4pPr eaLnBrk="1" hangingPunct="1">
              <a:lnSpc>
                <a:spcPct val="120000"/>
              </a:lnSpc>
              <a:defRPr sz="1400" kern="800">
                <a:solidFill>
                  <a:schemeClr val="bg1"/>
                </a:solidFill>
                <a:latin typeface="+mn-lt"/>
                <a:cs typeface="Segoe UI Light"/>
              </a:defRPr>
            </a:lvl4pPr>
            <a:lvl5pPr eaLnBrk="1" hangingPunct="1">
              <a:lnSpc>
                <a:spcPct val="120000"/>
              </a:lnSpc>
              <a:defRPr sz="1400" kern="800">
                <a:solidFill>
                  <a:schemeClr val="bg1"/>
                </a:solidFill>
                <a:latin typeface="+mn-lt"/>
                <a:cs typeface="Segoe UI Light"/>
              </a:defRPr>
            </a:lvl5pPr>
          </a:lstStyle>
          <a:p>
            <a:pPr defTabSz="913748">
              <a:spcBef>
                <a:spcPts val="588"/>
              </a:spcBef>
              <a:defRPr/>
            </a:pPr>
            <a:r>
              <a:rPr lang="en-US" sz="2353">
                <a:solidFill>
                  <a:srgbClr val="FFFFFF"/>
                </a:solidFill>
                <a:latin typeface="Segoe UI Semilight" panose="020B0402040204020203" pitchFamily="34" charset="0"/>
                <a:cs typeface="Segoe UI Semilight" panose="020B0402040204020203" pitchFamily="34" charset="0"/>
              </a:rPr>
              <a:t> Tier 0</a:t>
            </a:r>
          </a:p>
          <a:p>
            <a:pPr defTabSz="913748">
              <a:defRPr/>
            </a:pPr>
            <a:r>
              <a:rPr lang="en-US" sz="1372">
                <a:solidFill>
                  <a:srgbClr val="FFFFFF"/>
                </a:solidFill>
                <a:latin typeface="Segoe UI Semilight" panose="020B0402040204020203" pitchFamily="34" charset="0"/>
                <a:cs typeface="Segoe UI Semilight" panose="020B0402040204020203" pitchFamily="34" charset="0"/>
              </a:rPr>
              <a:t>  Domain &amp; </a:t>
            </a:r>
          </a:p>
          <a:p>
            <a:pPr defTabSz="913748">
              <a:defRPr/>
            </a:pPr>
            <a:r>
              <a:rPr lang="en-US" sz="1372">
                <a:solidFill>
                  <a:srgbClr val="FFFFFF"/>
                </a:solidFill>
                <a:latin typeface="Segoe UI Semilight" panose="020B0402040204020203" pitchFamily="34" charset="0"/>
                <a:cs typeface="Segoe UI Semilight" panose="020B0402040204020203" pitchFamily="34" charset="0"/>
              </a:rPr>
              <a:t>  Enterprise Admins</a:t>
            </a:r>
          </a:p>
        </p:txBody>
      </p:sp>
      <p:sp>
        <p:nvSpPr>
          <p:cNvPr id="47" name="Text Placeholder 5"/>
          <p:cNvSpPr txBox="1">
            <a:spLocks/>
          </p:cNvSpPr>
          <p:nvPr/>
        </p:nvSpPr>
        <p:spPr>
          <a:xfrm>
            <a:off x="4527367" y="3373266"/>
            <a:ext cx="7171399" cy="1471577"/>
          </a:xfrm>
          <a:prstGeom prst="rect">
            <a:avLst/>
          </a:prstGeom>
          <a:solidFill>
            <a:srgbClr val="025599"/>
          </a:solidFill>
        </p:spPr>
        <p:txBody>
          <a:bodyPr vert="horz" lIns="182759" tIns="137068" rIns="91379" bIns="45689" rtlCol="0">
            <a:normAutofit/>
          </a:bodyPr>
          <a:lstStyle>
            <a:lvl1pPr eaLnBrk="1" hangingPunct="1">
              <a:lnSpc>
                <a:spcPct val="120000"/>
              </a:lnSpc>
              <a:defRPr sz="1400" kern="800">
                <a:solidFill>
                  <a:schemeClr val="bg1"/>
                </a:solidFill>
                <a:latin typeface="+mn-lt"/>
                <a:cs typeface="Segoe UI Light"/>
              </a:defRPr>
            </a:lvl1pPr>
            <a:lvl2pPr eaLnBrk="1" hangingPunct="1">
              <a:lnSpc>
                <a:spcPct val="120000"/>
              </a:lnSpc>
              <a:defRPr sz="1400" kern="800">
                <a:solidFill>
                  <a:schemeClr val="bg1"/>
                </a:solidFill>
                <a:latin typeface="+mn-lt"/>
                <a:cs typeface="Segoe UI Light"/>
              </a:defRPr>
            </a:lvl2pPr>
            <a:lvl3pPr eaLnBrk="1" hangingPunct="1">
              <a:lnSpc>
                <a:spcPct val="120000"/>
              </a:lnSpc>
              <a:defRPr sz="1400" kern="800">
                <a:solidFill>
                  <a:schemeClr val="bg1"/>
                </a:solidFill>
                <a:latin typeface="+mn-lt"/>
                <a:cs typeface="Segoe UI Light"/>
              </a:defRPr>
            </a:lvl3pPr>
            <a:lvl4pPr eaLnBrk="1" hangingPunct="1">
              <a:lnSpc>
                <a:spcPct val="120000"/>
              </a:lnSpc>
              <a:defRPr sz="1400" kern="800">
                <a:solidFill>
                  <a:schemeClr val="bg1"/>
                </a:solidFill>
                <a:latin typeface="+mn-lt"/>
                <a:cs typeface="Segoe UI Light"/>
              </a:defRPr>
            </a:lvl4pPr>
            <a:lvl5pPr eaLnBrk="1" hangingPunct="1">
              <a:lnSpc>
                <a:spcPct val="120000"/>
              </a:lnSpc>
              <a:defRPr sz="1400" kern="800">
                <a:solidFill>
                  <a:schemeClr val="bg1"/>
                </a:solidFill>
                <a:latin typeface="+mn-lt"/>
                <a:cs typeface="Segoe UI Light"/>
              </a:defRPr>
            </a:lvl5pPr>
          </a:lstStyle>
          <a:p>
            <a:pPr defTabSz="913984">
              <a:defRPr/>
            </a:pPr>
            <a:r>
              <a:rPr lang="en-US" sz="2353">
                <a:solidFill>
                  <a:srgbClr val="FFFFFF"/>
                </a:solidFill>
                <a:latin typeface="Segoe UI Semilight" panose="020B0402040204020203" pitchFamily="34" charset="0"/>
                <a:cs typeface="Segoe UI Semilight" panose="020B0402040204020203" pitchFamily="34" charset="0"/>
              </a:rPr>
              <a:t> Tier 1</a:t>
            </a:r>
          </a:p>
          <a:p>
            <a:pPr defTabSz="913984">
              <a:defRPr/>
            </a:pPr>
            <a:r>
              <a:rPr lang="en-US" sz="1372">
                <a:solidFill>
                  <a:srgbClr val="FFFFFF"/>
                </a:solidFill>
                <a:latin typeface="Segoe UI Semilight" panose="020B0402040204020203" pitchFamily="34" charset="0"/>
                <a:cs typeface="Segoe UI Semilight" panose="020B0402040204020203" pitchFamily="34" charset="0"/>
              </a:rPr>
              <a:t>  Server Admins </a:t>
            </a:r>
          </a:p>
        </p:txBody>
      </p:sp>
      <p:pic>
        <p:nvPicPr>
          <p:cNvPr id="141" name="Picture 1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2537" y="5064165"/>
            <a:ext cx="694876" cy="755303"/>
          </a:xfrm>
          <a:prstGeom prst="rect">
            <a:avLst/>
          </a:prstGeom>
        </p:spPr>
      </p:pic>
      <p:sp>
        <p:nvSpPr>
          <p:cNvPr id="154" name="Freeform 20"/>
          <p:cNvSpPr>
            <a:spLocks noChangeAspect="1" noEditPoints="1"/>
          </p:cNvSpPr>
          <p:nvPr/>
        </p:nvSpPr>
        <p:spPr bwMode="black">
          <a:xfrm>
            <a:off x="6837975" y="5221567"/>
            <a:ext cx="705925" cy="4580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52" tIns="41125" rIns="82252" bIns="41125" numCol="1" anchor="t" anchorCtr="0" compatLnSpc="1">
            <a:prstTxWarp prst="textNoShape">
              <a:avLst/>
            </a:prstTxWarp>
          </a:bodyPr>
          <a:lstStyle/>
          <a:p>
            <a:pPr defTabSz="913984">
              <a:defRPr/>
            </a:pPr>
            <a:endParaRPr lang="en-US" sz="900" kern="0">
              <a:solidFill>
                <a:srgbClr val="FFFFFF"/>
              </a:solidFill>
              <a:latin typeface="Segoe UI"/>
            </a:endParaRPr>
          </a:p>
        </p:txBody>
      </p:sp>
      <p:sp>
        <p:nvSpPr>
          <p:cNvPr id="155" name="Rounded Rectangle 6"/>
          <p:cNvSpPr/>
          <p:nvPr/>
        </p:nvSpPr>
        <p:spPr bwMode="auto">
          <a:xfrm>
            <a:off x="10184680" y="5891045"/>
            <a:ext cx="537843" cy="392967"/>
          </a:xfrm>
          <a:custGeom>
            <a:avLst/>
            <a:gdLst/>
            <a:ahLst/>
            <a:cxnLst/>
            <a:rect l="l" t="t" r="r" b="b"/>
            <a:pathLst>
              <a:path w="3480489" h="2350312">
                <a:moveTo>
                  <a:pt x="1740245" y="2181005"/>
                </a:moveTo>
                <a:cubicBezTo>
                  <a:pt x="1703518" y="2181005"/>
                  <a:pt x="1673744" y="2210779"/>
                  <a:pt x="1673744" y="2247506"/>
                </a:cubicBezTo>
                <a:cubicBezTo>
                  <a:pt x="1673744" y="2284233"/>
                  <a:pt x="1703518" y="2314007"/>
                  <a:pt x="1740245" y="2314007"/>
                </a:cubicBezTo>
                <a:cubicBezTo>
                  <a:pt x="1776972" y="2314007"/>
                  <a:pt x="1806746" y="2284233"/>
                  <a:pt x="1806746" y="2247506"/>
                </a:cubicBezTo>
                <a:cubicBezTo>
                  <a:pt x="1806746" y="2210779"/>
                  <a:pt x="1776972" y="2181005"/>
                  <a:pt x="1740245" y="2181005"/>
                </a:cubicBezTo>
                <a:close/>
                <a:moveTo>
                  <a:pt x="209763" y="132890"/>
                </a:moveTo>
                <a:cubicBezTo>
                  <a:pt x="155730" y="132890"/>
                  <a:pt x="111927" y="176693"/>
                  <a:pt x="111927" y="230726"/>
                </a:cubicBezTo>
                <a:lnTo>
                  <a:pt x="111927" y="2026019"/>
                </a:lnTo>
                <a:cubicBezTo>
                  <a:pt x="111927" y="2080052"/>
                  <a:pt x="155730" y="2123855"/>
                  <a:pt x="209763" y="2123855"/>
                </a:cubicBezTo>
                <a:lnTo>
                  <a:pt x="3281253" y="2123855"/>
                </a:lnTo>
                <a:cubicBezTo>
                  <a:pt x="3335286" y="2123855"/>
                  <a:pt x="3379089" y="2080052"/>
                  <a:pt x="3379089" y="2026019"/>
                </a:cubicBezTo>
                <a:lnTo>
                  <a:pt x="3379089" y="230726"/>
                </a:lnTo>
                <a:cubicBezTo>
                  <a:pt x="3379089" y="176693"/>
                  <a:pt x="3335286" y="132890"/>
                  <a:pt x="3281253" y="132890"/>
                </a:cubicBezTo>
                <a:close/>
                <a:moveTo>
                  <a:pt x="115494" y="0"/>
                </a:moveTo>
                <a:lnTo>
                  <a:pt x="3364995" y="0"/>
                </a:lnTo>
                <a:cubicBezTo>
                  <a:pt x="3428781" y="0"/>
                  <a:pt x="3480489" y="51708"/>
                  <a:pt x="3480489" y="115494"/>
                </a:cubicBezTo>
                <a:lnTo>
                  <a:pt x="3480489" y="2234818"/>
                </a:lnTo>
                <a:cubicBezTo>
                  <a:pt x="3480489" y="2298604"/>
                  <a:pt x="3428781" y="2350312"/>
                  <a:pt x="3364995" y="2350312"/>
                </a:cubicBezTo>
                <a:lnTo>
                  <a:pt x="115494" y="2350312"/>
                </a:lnTo>
                <a:cubicBezTo>
                  <a:pt x="51708" y="2350312"/>
                  <a:pt x="0" y="2298604"/>
                  <a:pt x="0" y="2234818"/>
                </a:cubicBezTo>
                <a:lnTo>
                  <a:pt x="0" y="115494"/>
                </a:lnTo>
                <a:cubicBezTo>
                  <a:pt x="0" y="51708"/>
                  <a:pt x="51708" y="0"/>
                  <a:pt x="115494"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9" tIns="45689" rIns="45689" bIns="91379" numCol="1" spcCol="0" rtlCol="0" fromWordArt="0" anchor="b" anchorCtr="0" forceAA="0" compatLnSpc="1">
            <a:prstTxWarp prst="textNoShape">
              <a:avLst/>
            </a:prstTxWarp>
            <a:noAutofit/>
          </a:bodyPr>
          <a:lstStyle/>
          <a:p>
            <a:pPr algn="ctr" defTabSz="913446" fontAlgn="base">
              <a:spcBef>
                <a:spcPct val="0"/>
              </a:spcBef>
              <a:spcAft>
                <a:spcPct val="0"/>
              </a:spcAft>
              <a:defRPr/>
            </a:pPr>
            <a:endParaRPr lang="en-US" sz="1799" kern="0" spc="-5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4" name="Group 163"/>
          <p:cNvGrpSpPr/>
          <p:nvPr/>
        </p:nvGrpSpPr>
        <p:grpSpPr>
          <a:xfrm>
            <a:off x="7693552" y="5217497"/>
            <a:ext cx="767432" cy="462147"/>
            <a:chOff x="7732893" y="2100395"/>
            <a:chExt cx="895245" cy="539115"/>
          </a:xfrm>
        </p:grpSpPr>
        <p:sp>
          <p:nvSpPr>
            <p:cNvPr id="165" name="Rectangle 164"/>
            <p:cNvSpPr/>
            <p:nvPr/>
          </p:nvSpPr>
          <p:spPr bwMode="black">
            <a:xfrm>
              <a:off x="7746424" y="2106731"/>
              <a:ext cx="603293" cy="444521"/>
            </a:xfrm>
            <a:prstGeom prst="rect">
              <a:avLst/>
            </a:prstGeom>
            <a:noFill/>
            <a:ln w="25400" cap="flat" cmpd="sng" algn="ctr">
              <a:noFill/>
              <a:prstDash val="solid"/>
              <a:headEnd type="none" w="med" len="med"/>
              <a:tailEnd type="none" w="med" len="med"/>
            </a:ln>
            <a:effectLst/>
          </p:spPr>
          <p:txBody>
            <a:bodyPr vert="horz" wrap="square" lIns="121801" tIns="60901" rIns="121801" bIns="60901" numCol="1" rtlCol="0" anchor="ctr" anchorCtr="0" compatLnSpc="1">
              <a:prstTxWarp prst="textNoShape">
                <a:avLst/>
              </a:prstTxWarp>
            </a:bodyPr>
            <a:lstStyle/>
            <a:p>
              <a:pPr algn="ctr" defTabSz="1095983" fontAlgn="base">
                <a:spcBef>
                  <a:spcPct val="0"/>
                </a:spcBef>
                <a:spcAft>
                  <a:spcPct val="0"/>
                </a:spcAft>
                <a:defRPr/>
              </a:pPr>
              <a:endParaRPr lang="en-US" sz="1600" kern="0">
                <a:gradFill>
                  <a:gsLst>
                    <a:gs pos="0">
                      <a:srgbClr val="FFFFFF"/>
                    </a:gs>
                    <a:gs pos="100000">
                      <a:srgbClr val="FFFFFF"/>
                    </a:gs>
                  </a:gsLst>
                  <a:lin ang="5400000" scaled="0"/>
                </a:gradFill>
                <a:latin typeface="Segoe UI"/>
              </a:endParaRPr>
            </a:p>
          </p:txBody>
        </p:sp>
        <p:sp>
          <p:nvSpPr>
            <p:cNvPr id="166" name="Freeform 165"/>
            <p:cNvSpPr>
              <a:spLocks noEditPoints="1"/>
            </p:cNvSpPr>
            <p:nvPr/>
          </p:nvSpPr>
          <p:spPr bwMode="black">
            <a:xfrm>
              <a:off x="8405457" y="2190455"/>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sp>
          <p:nvSpPr>
            <p:cNvPr id="167" name="Freeform 88"/>
            <p:cNvSpPr>
              <a:spLocks noEditPoints="1"/>
            </p:cNvSpPr>
            <p:nvPr/>
          </p:nvSpPr>
          <p:spPr bwMode="black">
            <a:xfrm>
              <a:off x="7732893" y="2100395"/>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grpSp>
      <p:pic>
        <p:nvPicPr>
          <p:cNvPr id="169" name="Picture 2" descr="\\MAGNUM\Projects\Microsoft\Cloud Power FY12\Design\Icons\PNGs\Server_2.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6006757" y="3559648"/>
            <a:ext cx="1154625" cy="1154625"/>
          </a:xfrm>
          <a:prstGeom prst="rect">
            <a:avLst/>
          </a:prstGeom>
          <a:noFill/>
        </p:spPr>
      </p:pic>
      <p:grpSp>
        <p:nvGrpSpPr>
          <p:cNvPr id="182" name="Group 181"/>
          <p:cNvGrpSpPr/>
          <p:nvPr/>
        </p:nvGrpSpPr>
        <p:grpSpPr>
          <a:xfrm>
            <a:off x="8078639" y="3544383"/>
            <a:ext cx="1468464" cy="1378659"/>
            <a:chOff x="7939569" y="3031682"/>
            <a:chExt cx="1256742" cy="1179885"/>
          </a:xfrm>
        </p:grpSpPr>
        <p:pic>
          <p:nvPicPr>
            <p:cNvPr id="168" name="Picture 1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9569" y="3031682"/>
              <a:ext cx="1085494" cy="1179885"/>
            </a:xfrm>
            <a:prstGeom prst="rect">
              <a:avLst/>
            </a:prstGeom>
          </p:spPr>
        </p:pic>
        <p:grpSp>
          <p:nvGrpSpPr>
            <p:cNvPr id="180" name="Group 179"/>
            <p:cNvGrpSpPr/>
            <p:nvPr/>
          </p:nvGrpSpPr>
          <p:grpSpPr>
            <a:xfrm>
              <a:off x="8521795" y="3215650"/>
              <a:ext cx="621608" cy="552023"/>
              <a:chOff x="8717156" y="3285295"/>
              <a:chExt cx="2314907" cy="2055771"/>
            </a:xfrm>
          </p:grpSpPr>
          <p:sp>
            <p:nvSpPr>
              <p:cNvPr id="173" name="Rounded Rectangle 172"/>
              <p:cNvSpPr/>
              <p:nvPr/>
            </p:nvSpPr>
            <p:spPr bwMode="auto">
              <a:xfrm rot="19878325">
                <a:off x="9142331" y="4134798"/>
                <a:ext cx="1889732" cy="863934"/>
              </a:xfrm>
              <a:prstGeom prst="roundRect">
                <a:avLst>
                  <a:gd name="adj" fmla="val 3201"/>
                </a:avLst>
              </a:prstGeom>
              <a:solidFill>
                <a:srgbClr val="025599"/>
              </a:solidFill>
            </p:spPr>
            <p:txBody>
              <a:bodyPr vert="horz" lIns="182759" tIns="137068" rIns="91379" bIns="45689" rtlCol="0">
                <a:normAutofit fontScale="32500" lnSpcReduction="20000"/>
              </a:bodyPr>
              <a:lstStyle/>
              <a:p>
                <a:pPr defTabSz="913984">
                  <a:lnSpc>
                    <a:spcPct val="120000"/>
                  </a:lnSpc>
                  <a:defRPr/>
                </a:pPr>
                <a:endParaRPr lang="en-US" sz="1400" kern="800" err="1">
                  <a:solidFill>
                    <a:srgbClr val="000000"/>
                  </a:solidFill>
                  <a:latin typeface="Segoe UI"/>
                  <a:cs typeface="Segoe UI Light"/>
                </a:endParaRPr>
              </a:p>
            </p:txBody>
          </p:sp>
          <p:sp>
            <p:nvSpPr>
              <p:cNvPr id="175" name="Rounded Rectangle 174"/>
              <p:cNvSpPr/>
              <p:nvPr/>
            </p:nvSpPr>
            <p:spPr bwMode="auto">
              <a:xfrm rot="16889480">
                <a:off x="8320507" y="3970315"/>
                <a:ext cx="1959403" cy="782099"/>
              </a:xfrm>
              <a:prstGeom prst="roundRect">
                <a:avLst>
                  <a:gd name="adj" fmla="val 3201"/>
                </a:avLst>
              </a:prstGeom>
              <a:solidFill>
                <a:srgbClr val="025599"/>
              </a:solidFill>
            </p:spPr>
            <p:txBody>
              <a:bodyPr vert="horz" lIns="182759" tIns="137068" rIns="91379" bIns="45689" rtlCol="0">
                <a:normAutofit fontScale="25000" lnSpcReduction="20000"/>
              </a:bodyPr>
              <a:lstStyle/>
              <a:p>
                <a:pPr defTabSz="913984">
                  <a:lnSpc>
                    <a:spcPct val="120000"/>
                  </a:lnSpc>
                  <a:defRPr/>
                </a:pPr>
                <a:endParaRPr lang="en-US" sz="1400" kern="800" err="1">
                  <a:solidFill>
                    <a:srgbClr val="000000"/>
                  </a:solidFill>
                  <a:latin typeface="Segoe UI"/>
                  <a:cs typeface="Segoe UI Light"/>
                </a:endParaRPr>
              </a:p>
            </p:txBody>
          </p:sp>
          <p:sp>
            <p:nvSpPr>
              <p:cNvPr id="178" name="Rounded Rectangle 177"/>
              <p:cNvSpPr/>
              <p:nvPr/>
            </p:nvSpPr>
            <p:spPr bwMode="auto">
              <a:xfrm rot="5400000">
                <a:off x="8169421" y="3833030"/>
                <a:ext cx="1959403" cy="863934"/>
              </a:xfrm>
              <a:prstGeom prst="roundRect">
                <a:avLst>
                  <a:gd name="adj" fmla="val 3201"/>
                </a:avLst>
              </a:prstGeom>
              <a:solidFill>
                <a:srgbClr val="025599"/>
              </a:solidFill>
            </p:spPr>
            <p:txBody>
              <a:bodyPr vert="horz" lIns="182759" tIns="137068" rIns="91379" bIns="45689" rtlCol="0">
                <a:normAutofit fontScale="32500" lnSpcReduction="20000"/>
              </a:bodyPr>
              <a:lstStyle/>
              <a:p>
                <a:pPr defTabSz="913984">
                  <a:lnSpc>
                    <a:spcPct val="120000"/>
                  </a:lnSpc>
                  <a:defRPr/>
                </a:pPr>
                <a:endParaRPr lang="en-US" sz="1400" kern="800" err="1">
                  <a:solidFill>
                    <a:srgbClr val="000000"/>
                  </a:solidFill>
                  <a:latin typeface="Segoe UI"/>
                  <a:cs typeface="Segoe UI Light"/>
                </a:endParaRPr>
              </a:p>
            </p:txBody>
          </p:sp>
        </p:grpSp>
        <p:pic>
          <p:nvPicPr>
            <p:cNvPr id="171" name="Picture 2" descr="\\MAGNUM\Projects\Microsoft\Cloud Power FY12\Design\Icons\PNGs\Cloud_on_your_terms.png"/>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tretch>
              <a:fillRect/>
            </a:stretch>
          </p:blipFill>
          <p:spPr bwMode="auto">
            <a:xfrm>
              <a:off x="8443687" y="3128288"/>
              <a:ext cx="752624" cy="752624"/>
            </a:xfrm>
            <a:prstGeom prst="rect">
              <a:avLst/>
            </a:prstGeom>
            <a:noFill/>
            <a:ln>
              <a:noFill/>
            </a:ln>
          </p:spPr>
        </p:pic>
      </p:grpSp>
      <p:pic>
        <p:nvPicPr>
          <p:cNvPr id="191" name="Picture 2" descr="\\MAGNUM\Projects\Microsoft\Cloud Power FY12\Design\Icons\PNGs\Server_2.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6939078" y="3559648"/>
            <a:ext cx="1154625" cy="1154625"/>
          </a:xfrm>
          <a:prstGeom prst="rect">
            <a:avLst/>
          </a:prstGeom>
          <a:noFill/>
        </p:spPr>
      </p:pic>
      <p:grpSp>
        <p:nvGrpSpPr>
          <p:cNvPr id="186" name="Group 185"/>
          <p:cNvGrpSpPr/>
          <p:nvPr/>
        </p:nvGrpSpPr>
        <p:grpSpPr>
          <a:xfrm>
            <a:off x="7625004" y="3590668"/>
            <a:ext cx="628003" cy="557701"/>
            <a:chOff x="8717156" y="3285295"/>
            <a:chExt cx="2314907" cy="2055771"/>
          </a:xfrm>
          <a:solidFill>
            <a:srgbClr val="025599"/>
          </a:solidFill>
        </p:grpSpPr>
        <p:sp>
          <p:nvSpPr>
            <p:cNvPr id="188" name="Rounded Rectangle 187"/>
            <p:cNvSpPr/>
            <p:nvPr/>
          </p:nvSpPr>
          <p:spPr bwMode="auto">
            <a:xfrm rot="19878325">
              <a:off x="9142331" y="4134798"/>
              <a:ext cx="1889732" cy="863934"/>
            </a:xfrm>
            <a:prstGeom prst="roundRect">
              <a:avLst>
                <a:gd name="adj" fmla="val 3201"/>
              </a:avLst>
            </a:prstGeom>
            <a:grpFill/>
          </p:spPr>
          <p:txBody>
            <a:bodyPr vert="horz" lIns="182759" tIns="137068" rIns="91379" bIns="45689" rtlCol="0">
              <a:normAutofit fontScale="25000" lnSpcReduction="20000"/>
            </a:bodyPr>
            <a:lstStyle/>
            <a:p>
              <a:pPr defTabSz="913984">
                <a:lnSpc>
                  <a:spcPct val="120000"/>
                </a:lnSpc>
                <a:defRPr/>
              </a:pPr>
              <a:endParaRPr lang="en-US" sz="1400" kern="800" err="1">
                <a:solidFill>
                  <a:srgbClr val="000000"/>
                </a:solidFill>
                <a:latin typeface="Segoe UI"/>
                <a:cs typeface="Segoe UI Light"/>
              </a:endParaRPr>
            </a:p>
          </p:txBody>
        </p:sp>
        <p:sp>
          <p:nvSpPr>
            <p:cNvPr id="189" name="Rounded Rectangle 188"/>
            <p:cNvSpPr/>
            <p:nvPr/>
          </p:nvSpPr>
          <p:spPr bwMode="auto">
            <a:xfrm rot="16889480">
              <a:off x="8320507" y="3970315"/>
              <a:ext cx="1959403" cy="782099"/>
            </a:xfrm>
            <a:prstGeom prst="roundRect">
              <a:avLst>
                <a:gd name="adj" fmla="val 3201"/>
              </a:avLst>
            </a:prstGeom>
            <a:grpFill/>
          </p:spPr>
          <p:txBody>
            <a:bodyPr vert="horz" lIns="182759" tIns="137068" rIns="91379" bIns="45689" rtlCol="0">
              <a:normAutofit fontScale="25000" lnSpcReduction="20000"/>
            </a:bodyPr>
            <a:lstStyle/>
            <a:p>
              <a:pPr defTabSz="913984">
                <a:lnSpc>
                  <a:spcPct val="120000"/>
                </a:lnSpc>
                <a:defRPr/>
              </a:pPr>
              <a:endParaRPr lang="en-US" sz="1400" kern="800" err="1">
                <a:solidFill>
                  <a:srgbClr val="000000"/>
                </a:solidFill>
                <a:latin typeface="Segoe UI"/>
                <a:cs typeface="Segoe UI Light"/>
              </a:endParaRPr>
            </a:p>
          </p:txBody>
        </p:sp>
        <p:sp>
          <p:nvSpPr>
            <p:cNvPr id="190" name="Rounded Rectangle 189"/>
            <p:cNvSpPr/>
            <p:nvPr/>
          </p:nvSpPr>
          <p:spPr bwMode="auto">
            <a:xfrm rot="5400000">
              <a:off x="8169421" y="3833030"/>
              <a:ext cx="1959403" cy="863934"/>
            </a:xfrm>
            <a:prstGeom prst="roundRect">
              <a:avLst>
                <a:gd name="adj" fmla="val 3201"/>
              </a:avLst>
            </a:prstGeom>
            <a:grpFill/>
          </p:spPr>
          <p:txBody>
            <a:bodyPr vert="horz" lIns="182759" tIns="137068" rIns="91379" bIns="45689" rtlCol="0">
              <a:normAutofit fontScale="25000" lnSpcReduction="20000"/>
            </a:bodyPr>
            <a:lstStyle/>
            <a:p>
              <a:pPr defTabSz="913984">
                <a:lnSpc>
                  <a:spcPct val="120000"/>
                </a:lnSpc>
                <a:defRPr/>
              </a:pPr>
              <a:endParaRPr lang="en-US" sz="1400" kern="800" err="1">
                <a:solidFill>
                  <a:srgbClr val="000000"/>
                </a:solidFill>
                <a:latin typeface="Segoe UI"/>
                <a:cs typeface="Segoe UI Light"/>
              </a:endParaRPr>
            </a:p>
          </p:txBody>
        </p:sp>
      </p:grpSp>
      <p:grpSp>
        <p:nvGrpSpPr>
          <p:cNvPr id="204" name="Group 203"/>
          <p:cNvGrpSpPr/>
          <p:nvPr/>
        </p:nvGrpSpPr>
        <p:grpSpPr bwMode="black">
          <a:xfrm>
            <a:off x="10891872" y="5819467"/>
            <a:ext cx="598549" cy="588455"/>
            <a:chOff x="2057400" y="2063082"/>
            <a:chExt cx="1338263" cy="1316037"/>
          </a:xfrm>
          <a:solidFill>
            <a:srgbClr val="FFFFFF"/>
          </a:solidFill>
        </p:grpSpPr>
        <p:sp>
          <p:nvSpPr>
            <p:cNvPr id="205" name="Freeform 139"/>
            <p:cNvSpPr>
              <a:spLocks noEditPoints="1"/>
            </p:cNvSpPr>
            <p:nvPr/>
          </p:nvSpPr>
          <p:spPr bwMode="black">
            <a:xfrm>
              <a:off x="2057400" y="2434557"/>
              <a:ext cx="1338263" cy="633412"/>
            </a:xfrm>
            <a:custGeom>
              <a:avLst/>
              <a:gdLst>
                <a:gd name="T0" fmla="*/ 332 w 357"/>
                <a:gd name="T1" fmla="*/ 0 h 169"/>
                <a:gd name="T2" fmla="*/ 26 w 357"/>
                <a:gd name="T3" fmla="*/ 0 h 169"/>
                <a:gd name="T4" fmla="*/ 0 w 357"/>
                <a:gd name="T5" fmla="*/ 25 h 169"/>
                <a:gd name="T6" fmla="*/ 0 w 357"/>
                <a:gd name="T7" fmla="*/ 144 h 169"/>
                <a:gd name="T8" fmla="*/ 26 w 357"/>
                <a:gd name="T9" fmla="*/ 169 h 169"/>
                <a:gd name="T10" fmla="*/ 70 w 357"/>
                <a:gd name="T11" fmla="*/ 169 h 169"/>
                <a:gd name="T12" fmla="*/ 70 w 357"/>
                <a:gd name="T13" fmla="*/ 90 h 169"/>
                <a:gd name="T14" fmla="*/ 288 w 357"/>
                <a:gd name="T15" fmla="*/ 90 h 169"/>
                <a:gd name="T16" fmla="*/ 288 w 357"/>
                <a:gd name="T17" fmla="*/ 169 h 169"/>
                <a:gd name="T18" fmla="*/ 332 w 357"/>
                <a:gd name="T19" fmla="*/ 169 h 169"/>
                <a:gd name="T20" fmla="*/ 357 w 357"/>
                <a:gd name="T21" fmla="*/ 144 h 169"/>
                <a:gd name="T22" fmla="*/ 357 w 357"/>
                <a:gd name="T23" fmla="*/ 25 h 169"/>
                <a:gd name="T24" fmla="*/ 332 w 357"/>
                <a:gd name="T25" fmla="*/ 0 h 169"/>
                <a:gd name="T26" fmla="*/ 319 w 357"/>
                <a:gd name="T27" fmla="*/ 56 h 169"/>
                <a:gd name="T28" fmla="*/ 308 w 357"/>
                <a:gd name="T29" fmla="*/ 45 h 169"/>
                <a:gd name="T30" fmla="*/ 319 w 357"/>
                <a:gd name="T31" fmla="*/ 34 h 169"/>
                <a:gd name="T32" fmla="*/ 330 w 357"/>
                <a:gd name="T33" fmla="*/ 45 h 169"/>
                <a:gd name="T34" fmla="*/ 319 w 357"/>
                <a:gd name="T35" fmla="*/ 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7" h="169">
                  <a:moveTo>
                    <a:pt x="332" y="0"/>
                  </a:moveTo>
                  <a:cubicBezTo>
                    <a:pt x="26" y="0"/>
                    <a:pt x="26" y="0"/>
                    <a:pt x="26" y="0"/>
                  </a:cubicBezTo>
                  <a:cubicBezTo>
                    <a:pt x="12" y="0"/>
                    <a:pt x="0" y="11"/>
                    <a:pt x="0" y="25"/>
                  </a:cubicBezTo>
                  <a:cubicBezTo>
                    <a:pt x="0" y="144"/>
                    <a:pt x="0" y="144"/>
                    <a:pt x="0" y="144"/>
                  </a:cubicBezTo>
                  <a:cubicBezTo>
                    <a:pt x="0" y="158"/>
                    <a:pt x="12" y="169"/>
                    <a:pt x="26" y="169"/>
                  </a:cubicBezTo>
                  <a:cubicBezTo>
                    <a:pt x="70" y="169"/>
                    <a:pt x="70" y="169"/>
                    <a:pt x="70" y="169"/>
                  </a:cubicBezTo>
                  <a:cubicBezTo>
                    <a:pt x="70" y="90"/>
                    <a:pt x="70" y="90"/>
                    <a:pt x="70" y="90"/>
                  </a:cubicBezTo>
                  <a:cubicBezTo>
                    <a:pt x="288" y="90"/>
                    <a:pt x="288" y="90"/>
                    <a:pt x="288" y="90"/>
                  </a:cubicBezTo>
                  <a:cubicBezTo>
                    <a:pt x="288" y="169"/>
                    <a:pt x="288" y="169"/>
                    <a:pt x="288" y="169"/>
                  </a:cubicBezTo>
                  <a:cubicBezTo>
                    <a:pt x="332" y="169"/>
                    <a:pt x="332" y="169"/>
                    <a:pt x="332" y="169"/>
                  </a:cubicBezTo>
                  <a:cubicBezTo>
                    <a:pt x="346" y="169"/>
                    <a:pt x="357" y="158"/>
                    <a:pt x="357" y="144"/>
                  </a:cubicBezTo>
                  <a:cubicBezTo>
                    <a:pt x="357" y="25"/>
                    <a:pt x="357" y="25"/>
                    <a:pt x="357" y="25"/>
                  </a:cubicBezTo>
                  <a:cubicBezTo>
                    <a:pt x="357" y="11"/>
                    <a:pt x="346" y="0"/>
                    <a:pt x="332" y="0"/>
                  </a:cubicBezTo>
                  <a:close/>
                  <a:moveTo>
                    <a:pt x="319" y="56"/>
                  </a:moveTo>
                  <a:cubicBezTo>
                    <a:pt x="313" y="56"/>
                    <a:pt x="308" y="51"/>
                    <a:pt x="308" y="45"/>
                  </a:cubicBezTo>
                  <a:cubicBezTo>
                    <a:pt x="308" y="39"/>
                    <a:pt x="313" y="34"/>
                    <a:pt x="319" y="34"/>
                  </a:cubicBezTo>
                  <a:cubicBezTo>
                    <a:pt x="325" y="34"/>
                    <a:pt x="330" y="39"/>
                    <a:pt x="330" y="45"/>
                  </a:cubicBezTo>
                  <a:cubicBezTo>
                    <a:pt x="330" y="51"/>
                    <a:pt x="325" y="56"/>
                    <a:pt x="31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9" rIns="91379" bIns="45689" numCol="1" anchor="t" anchorCtr="0" compatLnSpc="1">
              <a:prstTxWarp prst="textNoShape">
                <a:avLst/>
              </a:prstTxWarp>
            </a:bodyPr>
            <a:lstStyle/>
            <a:p>
              <a:pPr defTabSz="913984">
                <a:defRPr/>
              </a:pPr>
              <a:endParaRPr lang="en-US" sz="1051" kern="0">
                <a:solidFill>
                  <a:srgbClr val="FFFFFF"/>
                </a:solidFill>
                <a:latin typeface="Segoe UI"/>
              </a:endParaRPr>
            </a:p>
          </p:txBody>
        </p:sp>
        <p:sp>
          <p:nvSpPr>
            <p:cNvPr id="206" name="Freeform 140"/>
            <p:cNvSpPr>
              <a:spLocks noEditPoints="1"/>
            </p:cNvSpPr>
            <p:nvPr/>
          </p:nvSpPr>
          <p:spPr bwMode="black">
            <a:xfrm>
              <a:off x="2379663" y="2756819"/>
              <a:ext cx="693738" cy="622300"/>
            </a:xfrm>
            <a:custGeom>
              <a:avLst/>
              <a:gdLst>
                <a:gd name="T0" fmla="*/ 0 w 185"/>
                <a:gd name="T1" fmla="*/ 0 h 166"/>
                <a:gd name="T2" fmla="*/ 0 w 185"/>
                <a:gd name="T3" fmla="*/ 126 h 166"/>
                <a:gd name="T4" fmla="*/ 41 w 185"/>
                <a:gd name="T5" fmla="*/ 166 h 166"/>
                <a:gd name="T6" fmla="*/ 185 w 185"/>
                <a:gd name="T7" fmla="*/ 166 h 166"/>
                <a:gd name="T8" fmla="*/ 185 w 185"/>
                <a:gd name="T9" fmla="*/ 0 h 166"/>
                <a:gd name="T10" fmla="*/ 0 w 185"/>
                <a:gd name="T11" fmla="*/ 0 h 166"/>
                <a:gd name="T12" fmla="*/ 162 w 185"/>
                <a:gd name="T13" fmla="*/ 144 h 166"/>
                <a:gd name="T14" fmla="*/ 69 w 185"/>
                <a:gd name="T15" fmla="*/ 144 h 166"/>
                <a:gd name="T16" fmla="*/ 69 w 185"/>
                <a:gd name="T17" fmla="*/ 116 h 166"/>
                <a:gd name="T18" fmla="*/ 51 w 185"/>
                <a:gd name="T19" fmla="*/ 98 h 166"/>
                <a:gd name="T20" fmla="*/ 23 w 185"/>
                <a:gd name="T21" fmla="*/ 98 h 166"/>
                <a:gd name="T22" fmla="*/ 23 w 185"/>
                <a:gd name="T23" fmla="*/ 4 h 166"/>
                <a:gd name="T24" fmla="*/ 162 w 185"/>
                <a:gd name="T25" fmla="*/ 4 h 166"/>
                <a:gd name="T26" fmla="*/ 162 w 185"/>
                <a:gd name="T27" fmla="*/ 1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66">
                  <a:moveTo>
                    <a:pt x="0" y="0"/>
                  </a:moveTo>
                  <a:cubicBezTo>
                    <a:pt x="0" y="126"/>
                    <a:pt x="0" y="126"/>
                    <a:pt x="0" y="126"/>
                  </a:cubicBezTo>
                  <a:cubicBezTo>
                    <a:pt x="41" y="166"/>
                    <a:pt x="41" y="166"/>
                    <a:pt x="41" y="166"/>
                  </a:cubicBezTo>
                  <a:cubicBezTo>
                    <a:pt x="185" y="166"/>
                    <a:pt x="185" y="166"/>
                    <a:pt x="185" y="166"/>
                  </a:cubicBezTo>
                  <a:cubicBezTo>
                    <a:pt x="185" y="0"/>
                    <a:pt x="185" y="0"/>
                    <a:pt x="185" y="0"/>
                  </a:cubicBezTo>
                  <a:lnTo>
                    <a:pt x="0" y="0"/>
                  </a:lnTo>
                  <a:close/>
                  <a:moveTo>
                    <a:pt x="162" y="144"/>
                  </a:moveTo>
                  <a:cubicBezTo>
                    <a:pt x="154" y="144"/>
                    <a:pt x="77" y="144"/>
                    <a:pt x="69" y="144"/>
                  </a:cubicBezTo>
                  <a:cubicBezTo>
                    <a:pt x="69" y="138"/>
                    <a:pt x="69" y="116"/>
                    <a:pt x="69" y="116"/>
                  </a:cubicBezTo>
                  <a:cubicBezTo>
                    <a:pt x="69" y="104"/>
                    <a:pt x="63" y="98"/>
                    <a:pt x="51" y="98"/>
                  </a:cubicBezTo>
                  <a:cubicBezTo>
                    <a:pt x="51" y="98"/>
                    <a:pt x="29" y="98"/>
                    <a:pt x="23" y="98"/>
                  </a:cubicBezTo>
                  <a:cubicBezTo>
                    <a:pt x="23" y="90"/>
                    <a:pt x="23" y="4"/>
                    <a:pt x="23" y="4"/>
                  </a:cubicBezTo>
                  <a:cubicBezTo>
                    <a:pt x="162" y="4"/>
                    <a:pt x="162" y="4"/>
                    <a:pt x="162" y="4"/>
                  </a:cubicBezTo>
                  <a:cubicBezTo>
                    <a:pt x="162" y="4"/>
                    <a:pt x="162" y="135"/>
                    <a:pt x="162"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9" rIns="91379" bIns="45689" numCol="1" anchor="t" anchorCtr="0" compatLnSpc="1">
              <a:prstTxWarp prst="textNoShape">
                <a:avLst/>
              </a:prstTxWarp>
            </a:bodyPr>
            <a:lstStyle/>
            <a:p>
              <a:pPr defTabSz="913984">
                <a:defRPr/>
              </a:pPr>
              <a:endParaRPr lang="en-US" sz="1051" kern="0">
                <a:solidFill>
                  <a:srgbClr val="FFFFFF"/>
                </a:solidFill>
                <a:latin typeface="Segoe UI"/>
              </a:endParaRPr>
            </a:p>
          </p:txBody>
        </p:sp>
        <p:sp>
          <p:nvSpPr>
            <p:cNvPr id="207" name="Rectangle 141"/>
            <p:cNvSpPr>
              <a:spLocks noChangeArrowheads="1"/>
            </p:cNvSpPr>
            <p:nvPr/>
          </p:nvSpPr>
          <p:spPr bwMode="black">
            <a:xfrm>
              <a:off x="2538413" y="2858419"/>
              <a:ext cx="396875" cy="523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9" tIns="45689" rIns="91379" bIns="45689" numCol="1" anchor="t" anchorCtr="0" compatLnSpc="1">
              <a:prstTxWarp prst="textNoShape">
                <a:avLst/>
              </a:prstTxWarp>
            </a:bodyPr>
            <a:lstStyle/>
            <a:p>
              <a:pPr defTabSz="913984">
                <a:defRPr/>
              </a:pPr>
              <a:endParaRPr lang="en-US" sz="1051" kern="0">
                <a:solidFill>
                  <a:srgbClr val="FFFFFF"/>
                </a:solidFill>
                <a:latin typeface="Segoe UI"/>
              </a:endParaRPr>
            </a:p>
          </p:txBody>
        </p:sp>
        <p:sp>
          <p:nvSpPr>
            <p:cNvPr id="208" name="Rectangle 142"/>
            <p:cNvSpPr>
              <a:spLocks noChangeArrowheads="1"/>
            </p:cNvSpPr>
            <p:nvPr/>
          </p:nvSpPr>
          <p:spPr bwMode="black">
            <a:xfrm>
              <a:off x="2538413" y="2996532"/>
              <a:ext cx="396875" cy="523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9" tIns="45689" rIns="91379" bIns="45689" numCol="1" anchor="t" anchorCtr="0" compatLnSpc="1">
              <a:prstTxWarp prst="textNoShape">
                <a:avLst/>
              </a:prstTxWarp>
            </a:bodyPr>
            <a:lstStyle/>
            <a:p>
              <a:pPr defTabSz="913984">
                <a:defRPr/>
              </a:pPr>
              <a:endParaRPr lang="en-US" sz="1051" kern="0">
                <a:solidFill>
                  <a:srgbClr val="FFFFFF"/>
                </a:solidFill>
                <a:latin typeface="Segoe UI"/>
              </a:endParaRPr>
            </a:p>
          </p:txBody>
        </p:sp>
        <p:sp>
          <p:nvSpPr>
            <p:cNvPr id="209" name="Freeform 143"/>
            <p:cNvSpPr>
              <a:spLocks/>
            </p:cNvSpPr>
            <p:nvPr/>
          </p:nvSpPr>
          <p:spPr bwMode="black">
            <a:xfrm>
              <a:off x="2320925" y="2063082"/>
              <a:ext cx="815975" cy="311150"/>
            </a:xfrm>
            <a:custGeom>
              <a:avLst/>
              <a:gdLst>
                <a:gd name="T0" fmla="*/ 0 w 218"/>
                <a:gd name="T1" fmla="*/ 83 h 83"/>
                <a:gd name="T2" fmla="*/ 0 w 218"/>
                <a:gd name="T3" fmla="*/ 13 h 83"/>
                <a:gd name="T4" fmla="*/ 12 w 218"/>
                <a:gd name="T5" fmla="*/ 0 h 83"/>
                <a:gd name="T6" fmla="*/ 205 w 218"/>
                <a:gd name="T7" fmla="*/ 0 h 83"/>
                <a:gd name="T8" fmla="*/ 218 w 218"/>
                <a:gd name="T9" fmla="*/ 13 h 83"/>
                <a:gd name="T10" fmla="*/ 218 w 218"/>
                <a:gd name="T11" fmla="*/ 83 h 83"/>
                <a:gd name="T12" fmla="*/ 0 w 2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18" h="83">
                  <a:moveTo>
                    <a:pt x="0" y="83"/>
                  </a:moveTo>
                  <a:cubicBezTo>
                    <a:pt x="0" y="13"/>
                    <a:pt x="0" y="13"/>
                    <a:pt x="0" y="13"/>
                  </a:cubicBezTo>
                  <a:cubicBezTo>
                    <a:pt x="0" y="6"/>
                    <a:pt x="5" y="0"/>
                    <a:pt x="12" y="0"/>
                  </a:cubicBezTo>
                  <a:cubicBezTo>
                    <a:pt x="205" y="0"/>
                    <a:pt x="205" y="0"/>
                    <a:pt x="205" y="0"/>
                  </a:cubicBezTo>
                  <a:cubicBezTo>
                    <a:pt x="212" y="0"/>
                    <a:pt x="218" y="6"/>
                    <a:pt x="218" y="13"/>
                  </a:cubicBezTo>
                  <a:cubicBezTo>
                    <a:pt x="218" y="83"/>
                    <a:pt x="218" y="83"/>
                    <a:pt x="218" y="83"/>
                  </a:cubicBez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9" rIns="91379" bIns="45689" numCol="1" anchor="t" anchorCtr="0" compatLnSpc="1">
              <a:prstTxWarp prst="textNoShape">
                <a:avLst/>
              </a:prstTxWarp>
            </a:bodyPr>
            <a:lstStyle/>
            <a:p>
              <a:pPr defTabSz="913984">
                <a:defRPr/>
              </a:pPr>
              <a:endParaRPr lang="en-US" sz="1051" kern="0">
                <a:solidFill>
                  <a:srgbClr val="FFFFFF"/>
                </a:solidFill>
                <a:latin typeface="Segoe UI"/>
              </a:endParaRPr>
            </a:p>
          </p:txBody>
        </p:sp>
      </p:grpSp>
      <p:grpSp>
        <p:nvGrpSpPr>
          <p:cNvPr id="5" name="Group 4"/>
          <p:cNvGrpSpPr/>
          <p:nvPr/>
        </p:nvGrpSpPr>
        <p:grpSpPr>
          <a:xfrm>
            <a:off x="9517188" y="1760065"/>
            <a:ext cx="1154625" cy="1154625"/>
            <a:chOff x="9829708" y="1938052"/>
            <a:chExt cx="1177778" cy="1177778"/>
          </a:xfrm>
        </p:grpSpPr>
        <p:pic>
          <p:nvPicPr>
            <p:cNvPr id="374" name="Picture 2" descr="\\MAGNUM\Projects\Microsoft\Cloud Power FY12\Design\Icons\PNGs\Server_2.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9829708" y="1938052"/>
              <a:ext cx="1177778" cy="1177778"/>
            </a:xfrm>
            <a:prstGeom prst="rect">
              <a:avLst/>
            </a:prstGeom>
            <a:noFill/>
          </p:spPr>
        </p:pic>
        <p:pic>
          <p:nvPicPr>
            <p:cNvPr id="379" name="Picture 3" descr="\\MAGNUM\Projects\Microsoft\Cloud Power FY12\Design\ICONS_PNG\Management.png"/>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tretch>
              <a:fillRect/>
            </a:stretch>
          </p:blipFill>
          <p:spPr bwMode="auto">
            <a:xfrm>
              <a:off x="10635833" y="2640540"/>
              <a:ext cx="323335" cy="323335"/>
            </a:xfrm>
            <a:prstGeom prst="rect">
              <a:avLst/>
            </a:prstGeom>
            <a:noFill/>
          </p:spPr>
        </p:pic>
      </p:grpSp>
      <p:grpSp>
        <p:nvGrpSpPr>
          <p:cNvPr id="393" name="Group 392"/>
          <p:cNvGrpSpPr/>
          <p:nvPr/>
        </p:nvGrpSpPr>
        <p:grpSpPr>
          <a:xfrm>
            <a:off x="6555413" y="1723946"/>
            <a:ext cx="1154625" cy="1154625"/>
            <a:chOff x="3708333" y="1350047"/>
            <a:chExt cx="1155391" cy="1155391"/>
          </a:xfrm>
        </p:grpSpPr>
        <p:pic>
          <p:nvPicPr>
            <p:cNvPr id="380" name="Picture 2" descr="\\MAGNUM\Projects\Microsoft\Cloud Power FY12\Design\ICONS_PNG\Devices.png"/>
            <p:cNvPicPr>
              <a:picLocks noChangeAspect="1" noChangeArrowheads="1"/>
            </p:cNvPicPr>
            <p:nvPr/>
          </p:nvPicPr>
          <p:blipFill>
            <a:blip r:embed="rId8" cstate="print">
              <a:lum bright="100000" contrast="100000"/>
              <a:extLst>
                <a:ext uri="{28A0092B-C50C-407E-A947-70E740481C1C}">
                  <a14:useLocalDpi xmlns:a14="http://schemas.microsoft.com/office/drawing/2010/main" val="0"/>
                </a:ext>
              </a:extLst>
            </a:blip>
            <a:stretch>
              <a:fillRect/>
            </a:stretch>
          </p:blipFill>
          <p:spPr bwMode="auto">
            <a:xfrm flipH="1">
              <a:off x="4652869" y="2165304"/>
              <a:ext cx="197706" cy="197706"/>
            </a:xfrm>
            <a:prstGeom prst="rect">
              <a:avLst/>
            </a:prstGeom>
            <a:noFill/>
            <a:ln>
              <a:noFill/>
            </a:ln>
          </p:spPr>
        </p:pic>
        <p:sp>
          <p:nvSpPr>
            <p:cNvPr id="390" name="Rectangle 389"/>
            <p:cNvSpPr/>
            <p:nvPr/>
          </p:nvSpPr>
          <p:spPr bwMode="auto">
            <a:xfrm>
              <a:off x="4522070" y="2076450"/>
              <a:ext cx="298654" cy="203856"/>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05"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9" name="Picture 2" descr="\\MAGNUM\Projects\Microsoft\Cloud Power FY12\Design\Icons\PNGs\Server_2.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3708333" y="1350047"/>
              <a:ext cx="1155391" cy="1155391"/>
            </a:xfrm>
            <a:prstGeom prst="rect">
              <a:avLst/>
            </a:prstGeom>
            <a:noFill/>
          </p:spPr>
        </p:pic>
      </p:grpSp>
      <p:pic>
        <p:nvPicPr>
          <p:cNvPr id="108" name="Picture 10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350" y="3501444"/>
            <a:ext cx="1268365" cy="1378659"/>
          </a:xfrm>
          <a:prstGeom prst="rect">
            <a:avLst/>
          </a:prstGeom>
        </p:spPr>
      </p:pic>
      <p:sp>
        <p:nvSpPr>
          <p:cNvPr id="98" name="Rounded Rectangle 97"/>
          <p:cNvSpPr/>
          <p:nvPr/>
        </p:nvSpPr>
        <p:spPr bwMode="auto">
          <a:xfrm>
            <a:off x="10358717" y="3816395"/>
            <a:ext cx="618803" cy="499543"/>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61" tIns="51183" rIns="51183" bIns="102361" numCol="1" spcCol="0" rtlCol="0" fromWordArt="0" anchor="b" anchorCtr="0" forceAA="0" compatLnSpc="1">
            <a:prstTxWarp prst="textNoShape">
              <a:avLst/>
            </a:prstTxWarp>
            <a:noAutofit/>
          </a:bodyPr>
          <a:lstStyle/>
          <a:p>
            <a:pPr defTabSz="1023274" fontAlgn="base">
              <a:spcBef>
                <a:spcPct val="0"/>
              </a:spcBef>
              <a:spcAft>
                <a:spcPct val="0"/>
              </a:spcAft>
              <a:defRPr/>
            </a:pPr>
            <a:endParaRPr lang="en-US" sz="1799" kern="0" spc="-56"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p:cNvGrpSpPr/>
          <p:nvPr/>
        </p:nvGrpSpPr>
        <p:grpSpPr>
          <a:xfrm>
            <a:off x="9510815" y="5047184"/>
            <a:ext cx="949837" cy="861149"/>
            <a:chOff x="5877377" y="4386598"/>
            <a:chExt cx="1521255" cy="1379214"/>
          </a:xfrm>
        </p:grpSpPr>
        <p:pic>
          <p:nvPicPr>
            <p:cNvPr id="109" name="Picture 10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377" y="4386598"/>
              <a:ext cx="1268876" cy="1379214"/>
            </a:xfrm>
            <a:prstGeom prst="rect">
              <a:avLst/>
            </a:prstGeom>
          </p:spPr>
        </p:pic>
        <p:sp>
          <p:nvSpPr>
            <p:cNvPr id="111" name="Rounded Rectangle 110"/>
            <p:cNvSpPr/>
            <p:nvPr/>
          </p:nvSpPr>
          <p:spPr bwMode="auto">
            <a:xfrm>
              <a:off x="6628931" y="4673145"/>
              <a:ext cx="769701" cy="554288"/>
            </a:xfrm>
            <a:prstGeom prst="roundRect">
              <a:avLst>
                <a:gd name="adj" fmla="val 6065"/>
              </a:avLst>
            </a:prstGeom>
            <a:solidFill>
              <a:srgbClr val="7F7F7F"/>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61" tIns="51183" rIns="51183" bIns="102361" numCol="1" spcCol="0" rtlCol="0" fromWordArt="0" anchor="b" anchorCtr="0" forceAA="0" compatLnSpc="1">
              <a:prstTxWarp prst="textNoShape">
                <a:avLst/>
              </a:prstTxWarp>
              <a:noAutofit/>
            </a:bodyPr>
            <a:lstStyle/>
            <a:p>
              <a:pPr defTabSz="1023274" fontAlgn="base">
                <a:spcBef>
                  <a:spcPct val="0"/>
                </a:spcBef>
                <a:spcAft>
                  <a:spcPct val="0"/>
                </a:spcAft>
                <a:defRPr/>
              </a:pPr>
              <a:endParaRPr lang="en-US" sz="1799" kern="0" spc="-56"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4" name="Group 113"/>
            <p:cNvGrpSpPr/>
            <p:nvPr/>
          </p:nvGrpSpPr>
          <p:grpSpPr>
            <a:xfrm>
              <a:off x="6707095" y="4748215"/>
              <a:ext cx="646452" cy="389293"/>
              <a:chOff x="7732893" y="2100395"/>
              <a:chExt cx="895245" cy="539115"/>
            </a:xfrm>
          </p:grpSpPr>
          <p:sp>
            <p:nvSpPr>
              <p:cNvPr id="115" name="Rectangle 114"/>
              <p:cNvSpPr/>
              <p:nvPr/>
            </p:nvSpPr>
            <p:spPr bwMode="black">
              <a:xfrm>
                <a:off x="7746424" y="2106731"/>
                <a:ext cx="603293" cy="444521"/>
              </a:xfrm>
              <a:prstGeom prst="rect">
                <a:avLst/>
              </a:prstGeom>
              <a:noFill/>
              <a:ln w="25400" cap="flat" cmpd="sng" algn="ctr">
                <a:noFill/>
                <a:prstDash val="solid"/>
                <a:headEnd type="none" w="med" len="med"/>
                <a:tailEnd type="none" w="med" len="med"/>
              </a:ln>
              <a:effectLst/>
            </p:spPr>
            <p:txBody>
              <a:bodyPr vert="horz" wrap="square" lIns="121801" tIns="60901" rIns="121801" bIns="60901" numCol="1" rtlCol="0" anchor="ctr" anchorCtr="0" compatLnSpc="1">
                <a:prstTxWarp prst="textNoShape">
                  <a:avLst/>
                </a:prstTxWarp>
              </a:bodyPr>
              <a:lstStyle/>
              <a:p>
                <a:pPr algn="ctr" defTabSz="1095983" fontAlgn="base">
                  <a:spcBef>
                    <a:spcPct val="0"/>
                  </a:spcBef>
                  <a:spcAft>
                    <a:spcPct val="0"/>
                  </a:spcAft>
                  <a:defRPr/>
                </a:pPr>
                <a:endParaRPr lang="en-US" sz="1600" kern="0">
                  <a:gradFill>
                    <a:gsLst>
                      <a:gs pos="0">
                        <a:srgbClr val="FFFFFF"/>
                      </a:gs>
                      <a:gs pos="100000">
                        <a:srgbClr val="FFFFFF"/>
                      </a:gs>
                    </a:gsLst>
                    <a:lin ang="5400000" scaled="0"/>
                  </a:gradFill>
                  <a:latin typeface="Segoe UI"/>
                </a:endParaRPr>
              </a:p>
            </p:txBody>
          </p:sp>
          <p:sp>
            <p:nvSpPr>
              <p:cNvPr id="116" name="Freeform 115"/>
              <p:cNvSpPr>
                <a:spLocks noEditPoints="1"/>
              </p:cNvSpPr>
              <p:nvPr/>
            </p:nvSpPr>
            <p:spPr bwMode="black">
              <a:xfrm>
                <a:off x="8405457" y="2190455"/>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sp>
            <p:nvSpPr>
              <p:cNvPr id="117" name="Freeform 88"/>
              <p:cNvSpPr>
                <a:spLocks noEditPoints="1"/>
              </p:cNvSpPr>
              <p:nvPr/>
            </p:nvSpPr>
            <p:spPr bwMode="black">
              <a:xfrm>
                <a:off x="7732893" y="2100395"/>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grpSp>
      </p:grpSp>
      <p:grpSp>
        <p:nvGrpSpPr>
          <p:cNvPr id="65" name="Group 64"/>
          <p:cNvGrpSpPr/>
          <p:nvPr/>
        </p:nvGrpSpPr>
        <p:grpSpPr>
          <a:xfrm>
            <a:off x="8610636" y="5217497"/>
            <a:ext cx="767432" cy="462147"/>
            <a:chOff x="7732893" y="2100395"/>
            <a:chExt cx="895245" cy="539115"/>
          </a:xfrm>
        </p:grpSpPr>
        <p:sp>
          <p:nvSpPr>
            <p:cNvPr id="66" name="Rectangle 65"/>
            <p:cNvSpPr/>
            <p:nvPr/>
          </p:nvSpPr>
          <p:spPr bwMode="black">
            <a:xfrm>
              <a:off x="7746424" y="2106731"/>
              <a:ext cx="603293" cy="444521"/>
            </a:xfrm>
            <a:prstGeom prst="rect">
              <a:avLst/>
            </a:prstGeom>
            <a:noFill/>
            <a:ln w="25400" cap="flat" cmpd="sng" algn="ctr">
              <a:noFill/>
              <a:prstDash val="solid"/>
              <a:headEnd type="none" w="med" len="med"/>
              <a:tailEnd type="none" w="med" len="med"/>
            </a:ln>
            <a:effectLst/>
          </p:spPr>
          <p:txBody>
            <a:bodyPr vert="horz" wrap="square" lIns="121801" tIns="60901" rIns="121801" bIns="60901" numCol="1" rtlCol="0" anchor="ctr" anchorCtr="0" compatLnSpc="1">
              <a:prstTxWarp prst="textNoShape">
                <a:avLst/>
              </a:prstTxWarp>
            </a:bodyPr>
            <a:lstStyle/>
            <a:p>
              <a:pPr algn="ctr" defTabSz="1095983" fontAlgn="base">
                <a:spcBef>
                  <a:spcPct val="0"/>
                </a:spcBef>
                <a:spcAft>
                  <a:spcPct val="0"/>
                </a:spcAft>
                <a:defRPr/>
              </a:pPr>
              <a:endParaRPr lang="en-US" sz="1600" kern="0">
                <a:gradFill>
                  <a:gsLst>
                    <a:gs pos="0">
                      <a:srgbClr val="FFFFFF"/>
                    </a:gs>
                    <a:gs pos="100000">
                      <a:srgbClr val="FFFFFF"/>
                    </a:gs>
                  </a:gsLst>
                  <a:lin ang="5400000" scaled="0"/>
                </a:gradFill>
                <a:latin typeface="Segoe UI"/>
              </a:endParaRPr>
            </a:p>
          </p:txBody>
        </p:sp>
        <p:sp>
          <p:nvSpPr>
            <p:cNvPr id="67" name="Freeform 66"/>
            <p:cNvSpPr>
              <a:spLocks noEditPoints="1"/>
            </p:cNvSpPr>
            <p:nvPr/>
          </p:nvSpPr>
          <p:spPr bwMode="black">
            <a:xfrm>
              <a:off x="8405457" y="2190455"/>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sp>
          <p:nvSpPr>
            <p:cNvPr id="68" name="Freeform 88"/>
            <p:cNvSpPr>
              <a:spLocks noEditPoints="1"/>
            </p:cNvSpPr>
            <p:nvPr/>
          </p:nvSpPr>
          <p:spPr bwMode="black">
            <a:xfrm>
              <a:off x="7732893" y="2100395"/>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grpSp>
      <p:grpSp>
        <p:nvGrpSpPr>
          <p:cNvPr id="69" name="Group 68"/>
          <p:cNvGrpSpPr/>
          <p:nvPr/>
        </p:nvGrpSpPr>
        <p:grpSpPr>
          <a:xfrm>
            <a:off x="9213076" y="5880233"/>
            <a:ext cx="767432" cy="462147"/>
            <a:chOff x="7732893" y="2100395"/>
            <a:chExt cx="895245" cy="539115"/>
          </a:xfrm>
        </p:grpSpPr>
        <p:sp>
          <p:nvSpPr>
            <p:cNvPr id="70" name="Rectangle 69"/>
            <p:cNvSpPr/>
            <p:nvPr/>
          </p:nvSpPr>
          <p:spPr bwMode="black">
            <a:xfrm>
              <a:off x="7746424" y="2106731"/>
              <a:ext cx="603293" cy="444521"/>
            </a:xfrm>
            <a:prstGeom prst="rect">
              <a:avLst/>
            </a:prstGeom>
            <a:noFill/>
            <a:ln w="25400" cap="flat" cmpd="sng" algn="ctr">
              <a:noFill/>
              <a:prstDash val="solid"/>
              <a:headEnd type="none" w="med" len="med"/>
              <a:tailEnd type="none" w="med" len="med"/>
            </a:ln>
            <a:effectLst/>
          </p:spPr>
          <p:txBody>
            <a:bodyPr vert="horz" wrap="square" lIns="121801" tIns="60901" rIns="121801" bIns="60901" numCol="1" rtlCol="0" anchor="ctr" anchorCtr="0" compatLnSpc="1">
              <a:prstTxWarp prst="textNoShape">
                <a:avLst/>
              </a:prstTxWarp>
            </a:bodyPr>
            <a:lstStyle/>
            <a:p>
              <a:pPr algn="ctr" defTabSz="1095983" fontAlgn="base">
                <a:spcBef>
                  <a:spcPct val="0"/>
                </a:spcBef>
                <a:spcAft>
                  <a:spcPct val="0"/>
                </a:spcAft>
                <a:defRPr/>
              </a:pPr>
              <a:endParaRPr lang="en-US" sz="1600" kern="0">
                <a:gradFill>
                  <a:gsLst>
                    <a:gs pos="0">
                      <a:srgbClr val="FFFFFF"/>
                    </a:gs>
                    <a:gs pos="100000">
                      <a:srgbClr val="FFFFFF"/>
                    </a:gs>
                  </a:gsLst>
                  <a:lin ang="5400000" scaled="0"/>
                </a:gradFill>
                <a:latin typeface="Segoe UI"/>
              </a:endParaRPr>
            </a:p>
          </p:txBody>
        </p:sp>
        <p:sp>
          <p:nvSpPr>
            <p:cNvPr id="71" name="Freeform 70"/>
            <p:cNvSpPr>
              <a:spLocks noEditPoints="1"/>
            </p:cNvSpPr>
            <p:nvPr/>
          </p:nvSpPr>
          <p:spPr bwMode="black">
            <a:xfrm>
              <a:off x="8405457" y="2190455"/>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sp>
          <p:nvSpPr>
            <p:cNvPr id="72" name="Freeform 88"/>
            <p:cNvSpPr>
              <a:spLocks noEditPoints="1"/>
            </p:cNvSpPr>
            <p:nvPr/>
          </p:nvSpPr>
          <p:spPr bwMode="black">
            <a:xfrm>
              <a:off x="7732893" y="2100395"/>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grpSp>
      <p:grpSp>
        <p:nvGrpSpPr>
          <p:cNvPr id="75" name="Group 74"/>
          <p:cNvGrpSpPr/>
          <p:nvPr/>
        </p:nvGrpSpPr>
        <p:grpSpPr>
          <a:xfrm>
            <a:off x="8370555" y="5880233"/>
            <a:ext cx="767432" cy="462147"/>
            <a:chOff x="7732893" y="2100395"/>
            <a:chExt cx="895245" cy="539115"/>
          </a:xfrm>
        </p:grpSpPr>
        <p:sp>
          <p:nvSpPr>
            <p:cNvPr id="76" name="Rectangle 75"/>
            <p:cNvSpPr/>
            <p:nvPr/>
          </p:nvSpPr>
          <p:spPr bwMode="black">
            <a:xfrm>
              <a:off x="7746424" y="2106731"/>
              <a:ext cx="603293" cy="444521"/>
            </a:xfrm>
            <a:prstGeom prst="rect">
              <a:avLst/>
            </a:prstGeom>
            <a:noFill/>
            <a:ln w="25400" cap="flat" cmpd="sng" algn="ctr">
              <a:noFill/>
              <a:prstDash val="solid"/>
              <a:headEnd type="none" w="med" len="med"/>
              <a:tailEnd type="none" w="med" len="med"/>
            </a:ln>
            <a:effectLst/>
          </p:spPr>
          <p:txBody>
            <a:bodyPr vert="horz" wrap="square" lIns="121801" tIns="60901" rIns="121801" bIns="60901" numCol="1" rtlCol="0" anchor="ctr" anchorCtr="0" compatLnSpc="1">
              <a:prstTxWarp prst="textNoShape">
                <a:avLst/>
              </a:prstTxWarp>
            </a:bodyPr>
            <a:lstStyle/>
            <a:p>
              <a:pPr algn="ctr" defTabSz="1095983" fontAlgn="base">
                <a:spcBef>
                  <a:spcPct val="0"/>
                </a:spcBef>
                <a:spcAft>
                  <a:spcPct val="0"/>
                </a:spcAft>
                <a:defRPr/>
              </a:pPr>
              <a:endParaRPr lang="en-US" sz="1600" kern="0">
                <a:gradFill>
                  <a:gsLst>
                    <a:gs pos="0">
                      <a:srgbClr val="FFFFFF"/>
                    </a:gs>
                    <a:gs pos="100000">
                      <a:srgbClr val="FFFFFF"/>
                    </a:gs>
                  </a:gsLst>
                  <a:lin ang="5400000" scaled="0"/>
                </a:gradFill>
                <a:latin typeface="Segoe UI"/>
              </a:endParaRPr>
            </a:p>
          </p:txBody>
        </p:sp>
        <p:sp>
          <p:nvSpPr>
            <p:cNvPr id="77" name="Freeform 76"/>
            <p:cNvSpPr>
              <a:spLocks noEditPoints="1"/>
            </p:cNvSpPr>
            <p:nvPr/>
          </p:nvSpPr>
          <p:spPr bwMode="black">
            <a:xfrm>
              <a:off x="8405457" y="2190455"/>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sp>
          <p:nvSpPr>
            <p:cNvPr id="78" name="Freeform 88"/>
            <p:cNvSpPr>
              <a:spLocks noEditPoints="1"/>
            </p:cNvSpPr>
            <p:nvPr/>
          </p:nvSpPr>
          <p:spPr bwMode="black">
            <a:xfrm>
              <a:off x="7732893" y="2100395"/>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grpSp>
      <p:sp>
        <p:nvSpPr>
          <p:cNvPr id="79" name="Freeform 20"/>
          <p:cNvSpPr>
            <a:spLocks noChangeAspect="1" noEditPoints="1"/>
          </p:cNvSpPr>
          <p:nvPr/>
        </p:nvSpPr>
        <p:spPr bwMode="black">
          <a:xfrm>
            <a:off x="7590662" y="5880235"/>
            <a:ext cx="705925" cy="4580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52" tIns="41125" rIns="82252" bIns="41125" numCol="1" anchor="t" anchorCtr="0" compatLnSpc="1">
            <a:prstTxWarp prst="textNoShape">
              <a:avLst/>
            </a:prstTxWarp>
          </a:bodyPr>
          <a:lstStyle/>
          <a:p>
            <a:pPr defTabSz="913984">
              <a:defRPr/>
            </a:pPr>
            <a:endParaRPr lang="en-US" sz="900" kern="0">
              <a:solidFill>
                <a:srgbClr val="FFFFFF"/>
              </a:solidFill>
              <a:latin typeface="Segoe UI"/>
            </a:endParaRPr>
          </a:p>
        </p:txBody>
      </p:sp>
      <p:sp>
        <p:nvSpPr>
          <p:cNvPr id="80" name="Freeform 20"/>
          <p:cNvSpPr>
            <a:spLocks noChangeAspect="1" noEditPoints="1"/>
          </p:cNvSpPr>
          <p:nvPr/>
        </p:nvSpPr>
        <p:spPr bwMode="black">
          <a:xfrm>
            <a:off x="6810208" y="5880235"/>
            <a:ext cx="705925" cy="4580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52" tIns="41125" rIns="82252" bIns="41125" numCol="1" anchor="t" anchorCtr="0" compatLnSpc="1">
            <a:prstTxWarp prst="textNoShape">
              <a:avLst/>
            </a:prstTxWarp>
          </a:bodyPr>
          <a:lstStyle/>
          <a:p>
            <a:pPr defTabSz="913984">
              <a:defRPr/>
            </a:pPr>
            <a:endParaRPr lang="en-US" sz="900" kern="0">
              <a:solidFill>
                <a:srgbClr val="FFFFFF"/>
              </a:solidFill>
              <a:latin typeface="Segoe UI"/>
            </a:endParaRPr>
          </a:p>
        </p:txBody>
      </p:sp>
      <p:sp>
        <p:nvSpPr>
          <p:cNvPr id="82" name="Freeform 20"/>
          <p:cNvSpPr>
            <a:spLocks noChangeAspect="1" noEditPoints="1"/>
          </p:cNvSpPr>
          <p:nvPr/>
        </p:nvSpPr>
        <p:spPr bwMode="black">
          <a:xfrm>
            <a:off x="6029754" y="5880235"/>
            <a:ext cx="705925" cy="4580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52" tIns="41125" rIns="82252" bIns="41125" numCol="1" anchor="t" anchorCtr="0" compatLnSpc="1">
            <a:prstTxWarp prst="textNoShape">
              <a:avLst/>
            </a:prstTxWarp>
          </a:bodyPr>
          <a:lstStyle/>
          <a:p>
            <a:pPr defTabSz="913984">
              <a:defRPr/>
            </a:pPr>
            <a:endParaRPr lang="en-US" sz="900" kern="0">
              <a:solidFill>
                <a:srgbClr val="FFFFFF"/>
              </a:solidFill>
              <a:latin typeface="Segoe UI"/>
            </a:endParaRPr>
          </a:p>
        </p:txBody>
      </p:sp>
      <p:sp>
        <p:nvSpPr>
          <p:cNvPr id="84" name="Oval 83"/>
          <p:cNvSpPr/>
          <p:nvPr/>
        </p:nvSpPr>
        <p:spPr>
          <a:xfrm>
            <a:off x="7987829" y="1507046"/>
            <a:ext cx="1525793" cy="1588429"/>
          </a:xfrm>
          <a:prstGeom prst="ellipse">
            <a:avLst/>
          </a:prstGeom>
          <a:solidFill>
            <a:srgbClr val="009E49"/>
          </a:solidFill>
          <a:ln w="10795" cap="flat" cmpd="sng" algn="ctr">
            <a:noFill/>
            <a:prstDash val="solid"/>
          </a:ln>
          <a:effectLst/>
        </p:spPr>
        <p:txBody>
          <a:bodyPr rtlCol="0" anchor="ctr"/>
          <a:lstStyle/>
          <a:p>
            <a:pPr algn="ctr" defTabSz="1194795">
              <a:defRPr/>
            </a:pPr>
            <a:endParaRPr lang="en-US" sz="1568" kern="0">
              <a:solidFill>
                <a:srgbClr val="505050"/>
              </a:solidFill>
              <a:latin typeface="Segoe UI"/>
            </a:endParaRPr>
          </a:p>
        </p:txBody>
      </p:sp>
      <p:sp>
        <p:nvSpPr>
          <p:cNvPr id="202" name="TextBox 201"/>
          <p:cNvSpPr txBox="1"/>
          <p:nvPr/>
        </p:nvSpPr>
        <p:spPr>
          <a:xfrm>
            <a:off x="281470" y="2090109"/>
            <a:ext cx="4452876" cy="397072"/>
          </a:xfrm>
          <a:prstGeom prst="rect">
            <a:avLst/>
          </a:prstGeom>
          <a:noFill/>
        </p:spPr>
        <p:txBody>
          <a:bodyPr wrap="square" lIns="124241" tIns="62123" rIns="124241" bIns="62123" rtlCol="0">
            <a:spAutoFit/>
          </a:bodyPr>
          <a:lstStyle/>
          <a:p>
            <a:pPr marL="310624" indent="-310624" defTabSz="1242497">
              <a:buFont typeface="+mj-lt"/>
              <a:buAutoNum type="arabicPeriod"/>
              <a:defRPr/>
            </a:pPr>
            <a:r>
              <a:rPr lang="en-US" sz="1765" kern="0">
                <a:solidFill>
                  <a:srgbClr val="000000">
                    <a:lumMod val="75000"/>
                    <a:lumOff val="25000"/>
                  </a:srgbClr>
                </a:solidFill>
                <a:latin typeface="Segoe UI"/>
              </a:rPr>
              <a:t>Beachhead (Phishing Attack, etc.)</a:t>
            </a:r>
          </a:p>
        </p:txBody>
      </p:sp>
      <p:sp>
        <p:nvSpPr>
          <p:cNvPr id="203" name="TextBox 202"/>
          <p:cNvSpPr txBox="1"/>
          <p:nvPr/>
        </p:nvSpPr>
        <p:spPr>
          <a:xfrm>
            <a:off x="281470" y="2490662"/>
            <a:ext cx="4452876" cy="638357"/>
          </a:xfrm>
          <a:prstGeom prst="rect">
            <a:avLst/>
          </a:prstGeom>
          <a:noFill/>
        </p:spPr>
        <p:txBody>
          <a:bodyPr wrap="square" lIns="124241" tIns="62123" rIns="124241" bIns="62123" rtlCol="0">
            <a:spAutoFit/>
          </a:bodyPr>
          <a:lstStyle/>
          <a:p>
            <a:pPr marL="310624" indent="-310624" defTabSz="1242497">
              <a:buFont typeface="+mj-lt"/>
              <a:buAutoNum type="arabicPeriod" startAt="2"/>
              <a:defRPr/>
            </a:pPr>
            <a:r>
              <a:rPr lang="en-US" sz="1765" kern="0">
                <a:solidFill>
                  <a:srgbClr val="000000">
                    <a:lumMod val="75000"/>
                    <a:lumOff val="25000"/>
                  </a:srgbClr>
                </a:solidFill>
                <a:latin typeface="Segoe UI"/>
              </a:rPr>
              <a:t>Lateral Movement</a:t>
            </a:r>
          </a:p>
          <a:p>
            <a:pPr marL="793389" lvl="1" indent="-336170" defTabSz="1242497">
              <a:buFont typeface="+mj-lt"/>
              <a:buAutoNum type="alphaLcPeriod"/>
              <a:defRPr/>
            </a:pPr>
            <a:r>
              <a:rPr lang="en-US" sz="1568" kern="0">
                <a:solidFill>
                  <a:srgbClr val="000000">
                    <a:lumMod val="75000"/>
                    <a:lumOff val="25000"/>
                  </a:srgbClr>
                </a:solidFill>
                <a:latin typeface="Segoe UI"/>
              </a:rPr>
              <a:t>Steal Credentials</a:t>
            </a:r>
          </a:p>
        </p:txBody>
      </p:sp>
      <p:sp>
        <p:nvSpPr>
          <p:cNvPr id="210" name="TextBox 209"/>
          <p:cNvSpPr txBox="1"/>
          <p:nvPr/>
        </p:nvSpPr>
        <p:spPr>
          <a:xfrm>
            <a:off x="281470" y="3067520"/>
            <a:ext cx="4214885" cy="608027"/>
          </a:xfrm>
          <a:prstGeom prst="rect">
            <a:avLst/>
          </a:prstGeom>
          <a:noFill/>
        </p:spPr>
        <p:txBody>
          <a:bodyPr wrap="square" lIns="124241" tIns="62123" rIns="124241" bIns="62123" rtlCol="0">
            <a:spAutoFit/>
          </a:bodyPr>
          <a:lstStyle/>
          <a:p>
            <a:pPr marL="793389" lvl="1" indent="-336170" defTabSz="1242497">
              <a:buFont typeface="+mj-lt"/>
              <a:buAutoNum type="alphaLcPeriod" startAt="2"/>
              <a:defRPr/>
            </a:pPr>
            <a:r>
              <a:rPr lang="en-US" sz="1568" kern="0">
                <a:solidFill>
                  <a:srgbClr val="000000">
                    <a:lumMod val="75000"/>
                    <a:lumOff val="25000"/>
                  </a:srgbClr>
                </a:solidFill>
                <a:latin typeface="Segoe UI"/>
              </a:rPr>
              <a:t>Compromise more hosts &amp; credentials</a:t>
            </a:r>
          </a:p>
        </p:txBody>
      </p:sp>
      <p:sp>
        <p:nvSpPr>
          <p:cNvPr id="211" name="TextBox 210"/>
          <p:cNvSpPr txBox="1"/>
          <p:nvPr/>
        </p:nvSpPr>
        <p:spPr>
          <a:xfrm>
            <a:off x="281470" y="3578405"/>
            <a:ext cx="4452876" cy="879640"/>
          </a:xfrm>
          <a:prstGeom prst="rect">
            <a:avLst/>
          </a:prstGeom>
          <a:noFill/>
        </p:spPr>
        <p:txBody>
          <a:bodyPr wrap="square" lIns="124241" tIns="62123" rIns="124241" bIns="62123" rtlCol="0">
            <a:spAutoFit/>
          </a:bodyPr>
          <a:lstStyle/>
          <a:p>
            <a:pPr marL="336170" indent="-336170" defTabSz="1242497">
              <a:buFont typeface="+mj-lt"/>
              <a:buAutoNum type="arabicPeriod" startAt="3"/>
              <a:defRPr/>
            </a:pPr>
            <a:r>
              <a:rPr lang="en-US" sz="1765" kern="0">
                <a:solidFill>
                  <a:srgbClr val="000000">
                    <a:lumMod val="75000"/>
                    <a:lumOff val="25000"/>
                  </a:srgbClr>
                </a:solidFill>
                <a:latin typeface="Segoe UI"/>
              </a:rPr>
              <a:t>Privilege Escalation</a:t>
            </a:r>
          </a:p>
          <a:p>
            <a:pPr marL="793389" lvl="1" indent="-336170" defTabSz="1242497">
              <a:buFont typeface="+mj-lt"/>
              <a:buAutoNum type="alphaLcPeriod"/>
              <a:defRPr/>
            </a:pPr>
            <a:r>
              <a:rPr lang="en-US" sz="1568" kern="0">
                <a:solidFill>
                  <a:srgbClr val="000000">
                    <a:lumMod val="75000"/>
                    <a:lumOff val="25000"/>
                  </a:srgbClr>
                </a:solidFill>
                <a:latin typeface="Segoe UI"/>
              </a:rPr>
              <a:t>Compromise unpatched servers</a:t>
            </a:r>
          </a:p>
          <a:p>
            <a:pPr marL="793389" lvl="1" indent="-336170" defTabSz="1242497">
              <a:buFont typeface="+mj-lt"/>
              <a:buAutoNum type="alphaLcPeriod"/>
              <a:defRPr/>
            </a:pPr>
            <a:r>
              <a:rPr lang="en-US" sz="1568" kern="0">
                <a:solidFill>
                  <a:srgbClr val="000000">
                    <a:lumMod val="75000"/>
                    <a:lumOff val="25000"/>
                  </a:srgbClr>
                </a:solidFill>
                <a:latin typeface="Segoe UI"/>
              </a:rPr>
              <a:t>Get Domain Admin credentials</a:t>
            </a:r>
          </a:p>
        </p:txBody>
      </p:sp>
      <p:sp>
        <p:nvSpPr>
          <p:cNvPr id="212" name="TextBox 211"/>
          <p:cNvSpPr txBox="1"/>
          <p:nvPr/>
        </p:nvSpPr>
        <p:spPr>
          <a:xfrm>
            <a:off x="281468" y="4431591"/>
            <a:ext cx="3919080" cy="879640"/>
          </a:xfrm>
          <a:prstGeom prst="rect">
            <a:avLst/>
          </a:prstGeom>
          <a:noFill/>
        </p:spPr>
        <p:txBody>
          <a:bodyPr wrap="square" lIns="124241" tIns="62123" rIns="124241" bIns="62123" rtlCol="0">
            <a:spAutoFit/>
          </a:bodyPr>
          <a:lstStyle/>
          <a:p>
            <a:pPr marL="336170" indent="-336170" defTabSz="1242497">
              <a:buFont typeface="+mj-lt"/>
              <a:buAutoNum type="arabicPeriod" startAt="4"/>
              <a:defRPr/>
            </a:pPr>
            <a:r>
              <a:rPr lang="en-US" sz="1765" kern="0">
                <a:solidFill>
                  <a:srgbClr val="000000">
                    <a:lumMod val="75000"/>
                    <a:lumOff val="25000"/>
                  </a:srgbClr>
                </a:solidFill>
                <a:latin typeface="Segoe UI"/>
              </a:rPr>
              <a:t>Execute Attacker Mission</a:t>
            </a:r>
          </a:p>
          <a:p>
            <a:pPr marL="793389" lvl="1" indent="-336170" defTabSz="1242497">
              <a:buFont typeface="+mj-lt"/>
              <a:buAutoNum type="alphaLcPeriod"/>
              <a:defRPr/>
            </a:pPr>
            <a:r>
              <a:rPr lang="en-US" sz="1568" kern="0">
                <a:solidFill>
                  <a:srgbClr val="000000">
                    <a:lumMod val="75000"/>
                    <a:lumOff val="25000"/>
                  </a:srgbClr>
                </a:solidFill>
                <a:latin typeface="Segoe UI"/>
              </a:rPr>
              <a:t>Steal data, destroy systems, etc.</a:t>
            </a:r>
          </a:p>
          <a:p>
            <a:pPr marL="793389" lvl="1" indent="-336170" defTabSz="1242497">
              <a:buFont typeface="+mj-lt"/>
              <a:buAutoNum type="alphaLcPeriod"/>
              <a:defRPr/>
            </a:pPr>
            <a:r>
              <a:rPr lang="en-US" sz="1568" kern="0">
                <a:solidFill>
                  <a:srgbClr val="000000">
                    <a:lumMod val="75000"/>
                    <a:lumOff val="25000"/>
                  </a:srgbClr>
                </a:solidFill>
                <a:latin typeface="Segoe UI"/>
              </a:rPr>
              <a:t>Persist Presence</a:t>
            </a:r>
          </a:p>
        </p:txBody>
      </p:sp>
      <p:sp>
        <p:nvSpPr>
          <p:cNvPr id="125" name="Freeform 20"/>
          <p:cNvSpPr>
            <a:spLocks noChangeAspect="1" noEditPoints="1"/>
          </p:cNvSpPr>
          <p:nvPr/>
        </p:nvSpPr>
        <p:spPr bwMode="black">
          <a:xfrm>
            <a:off x="6029754" y="5880235"/>
            <a:ext cx="705925" cy="4580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bg1"/>
          </a:solidFill>
          <a:extLst/>
        </p:spPr>
        <p:txBody>
          <a:bodyPr vert="horz" wrap="square" lIns="82252" tIns="41125" rIns="82252" bIns="41125" numCol="1" anchor="t" anchorCtr="0" compatLnSpc="1">
            <a:prstTxWarp prst="textNoShape">
              <a:avLst/>
            </a:prstTxWarp>
          </a:bodyPr>
          <a:lstStyle/>
          <a:p>
            <a:pPr defTabSz="913984">
              <a:defRPr/>
            </a:pPr>
            <a:endParaRPr lang="en-US" sz="900" kern="0">
              <a:solidFill>
                <a:srgbClr val="FFFFFF"/>
              </a:solidFill>
              <a:latin typeface="Segoe UI"/>
            </a:endParaRPr>
          </a:p>
        </p:txBody>
      </p:sp>
      <p:sp>
        <p:nvSpPr>
          <p:cNvPr id="132" name="Freeform 20"/>
          <p:cNvSpPr>
            <a:spLocks noChangeAspect="1" noEditPoints="1"/>
          </p:cNvSpPr>
          <p:nvPr/>
        </p:nvSpPr>
        <p:spPr bwMode="black">
          <a:xfrm>
            <a:off x="6810208" y="5880234"/>
            <a:ext cx="705925" cy="4580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bg1"/>
          </a:solidFill>
          <a:extLst/>
        </p:spPr>
        <p:txBody>
          <a:bodyPr vert="horz" wrap="square" lIns="82252" tIns="41125" rIns="82252" bIns="41125" numCol="1" anchor="t" anchorCtr="0" compatLnSpc="1">
            <a:prstTxWarp prst="textNoShape">
              <a:avLst/>
            </a:prstTxWarp>
          </a:bodyPr>
          <a:lstStyle/>
          <a:p>
            <a:pPr defTabSz="913984">
              <a:defRPr/>
            </a:pPr>
            <a:endParaRPr lang="en-US" sz="900" kern="0">
              <a:solidFill>
                <a:srgbClr val="FFFFFF"/>
              </a:solidFill>
              <a:latin typeface="Segoe UI"/>
            </a:endParaRPr>
          </a:p>
        </p:txBody>
      </p:sp>
      <p:grpSp>
        <p:nvGrpSpPr>
          <p:cNvPr id="134" name="Group 133"/>
          <p:cNvGrpSpPr/>
          <p:nvPr/>
        </p:nvGrpSpPr>
        <p:grpSpPr>
          <a:xfrm>
            <a:off x="8370555" y="5880233"/>
            <a:ext cx="767432" cy="462147"/>
            <a:chOff x="7732893" y="2100395"/>
            <a:chExt cx="895245" cy="539115"/>
          </a:xfrm>
          <a:solidFill>
            <a:schemeClr val="bg1"/>
          </a:solidFill>
        </p:grpSpPr>
        <p:sp>
          <p:nvSpPr>
            <p:cNvPr id="135" name="Rectangle 134"/>
            <p:cNvSpPr/>
            <p:nvPr/>
          </p:nvSpPr>
          <p:spPr bwMode="black">
            <a:xfrm>
              <a:off x="7746424" y="2106731"/>
              <a:ext cx="603293" cy="444521"/>
            </a:xfrm>
            <a:prstGeom prst="rect">
              <a:avLst/>
            </a:prstGeom>
            <a:noFill/>
            <a:ln w="25400" cap="flat" cmpd="sng" algn="ctr">
              <a:noFill/>
              <a:prstDash val="solid"/>
              <a:headEnd type="none" w="med" len="med"/>
              <a:tailEnd type="none" w="med" len="med"/>
            </a:ln>
            <a:effectLst/>
          </p:spPr>
          <p:txBody>
            <a:bodyPr vert="horz" wrap="square" lIns="121801" tIns="60901" rIns="121801" bIns="60901" numCol="1" rtlCol="0" anchor="ctr" anchorCtr="0" compatLnSpc="1">
              <a:prstTxWarp prst="textNoShape">
                <a:avLst/>
              </a:prstTxWarp>
            </a:bodyPr>
            <a:lstStyle/>
            <a:p>
              <a:pPr algn="ctr" defTabSz="1095983" fontAlgn="base">
                <a:spcBef>
                  <a:spcPct val="0"/>
                </a:spcBef>
                <a:spcAft>
                  <a:spcPct val="0"/>
                </a:spcAft>
                <a:defRPr/>
              </a:pPr>
              <a:endParaRPr lang="en-US" sz="1600" kern="0">
                <a:gradFill>
                  <a:gsLst>
                    <a:gs pos="0">
                      <a:srgbClr val="FFFFFF"/>
                    </a:gs>
                    <a:gs pos="100000">
                      <a:srgbClr val="FFFFFF"/>
                    </a:gs>
                  </a:gsLst>
                  <a:lin ang="5400000" scaled="0"/>
                </a:gradFill>
                <a:latin typeface="Segoe UI"/>
              </a:endParaRPr>
            </a:p>
          </p:txBody>
        </p:sp>
        <p:sp>
          <p:nvSpPr>
            <p:cNvPr id="136" name="Freeform 135"/>
            <p:cNvSpPr>
              <a:spLocks noEditPoints="1"/>
            </p:cNvSpPr>
            <p:nvPr/>
          </p:nvSpPr>
          <p:spPr bwMode="black">
            <a:xfrm>
              <a:off x="8405457" y="2190455"/>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sp>
          <p:nvSpPr>
            <p:cNvPr id="137" name="Freeform 88"/>
            <p:cNvSpPr>
              <a:spLocks noEditPoints="1"/>
            </p:cNvSpPr>
            <p:nvPr/>
          </p:nvSpPr>
          <p:spPr bwMode="black">
            <a:xfrm>
              <a:off x="7732893" y="2100395"/>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25400" cap="flat" cmpd="sng" algn="ctr">
              <a:noFill/>
              <a:prstDash val="solid"/>
              <a:headEnd type="none" w="med" len="med"/>
              <a:tailEnd type="none" w="med" len="med"/>
            </a:ln>
            <a:effectLst/>
            <a:extLst/>
          </p:spPr>
          <p:txBody>
            <a:bodyPr vert="horz" wrap="square" lIns="121801" tIns="60901" rIns="121801" bIns="60901" numCol="1" rtlCol="0" anchor="ctr" anchorCtr="0" compatLnSpc="1">
              <a:prstTxWarp prst="textNoShape">
                <a:avLst/>
              </a:prstTxWarp>
            </a:bodyPr>
            <a:lstStyle/>
            <a:p>
              <a:pPr defTabSz="986701">
                <a:defRPr/>
              </a:pPr>
              <a:endParaRPr lang="en-US" sz="2397" kern="0" spc="-163">
                <a:solidFill>
                  <a:srgbClr val="FFFFFF">
                    <a:lumMod val="50000"/>
                  </a:srgbClr>
                </a:solidFill>
                <a:latin typeface="Segoe Light" pitchFamily="34" charset="0"/>
              </a:endParaRPr>
            </a:p>
          </p:txBody>
        </p:sp>
      </p:grpSp>
      <p:sp>
        <p:nvSpPr>
          <p:cNvPr id="138" name="Oval 137"/>
          <p:cNvSpPr/>
          <p:nvPr/>
        </p:nvSpPr>
        <p:spPr>
          <a:xfrm>
            <a:off x="7987829" y="1507046"/>
            <a:ext cx="1525793" cy="1588429"/>
          </a:xfrm>
          <a:prstGeom prst="ellipse">
            <a:avLst/>
          </a:prstGeom>
          <a:solidFill>
            <a:schemeClr val="bg1"/>
          </a:solidFill>
          <a:ln w="10795" cap="flat" cmpd="sng" algn="ctr">
            <a:solidFill>
              <a:srgbClr val="505050"/>
            </a:solidFill>
            <a:prstDash val="solid"/>
          </a:ln>
          <a:effectLst/>
        </p:spPr>
        <p:txBody>
          <a:bodyPr rtlCol="0" anchor="ctr"/>
          <a:lstStyle/>
          <a:p>
            <a:pPr algn="ctr" defTabSz="1194795">
              <a:defRPr/>
            </a:pPr>
            <a:endParaRPr lang="en-US" sz="1568" kern="0">
              <a:solidFill>
                <a:srgbClr val="505050"/>
              </a:solidFill>
              <a:latin typeface="Segoe UI"/>
            </a:endParaRPr>
          </a:p>
        </p:txBody>
      </p:sp>
      <p:pic>
        <p:nvPicPr>
          <p:cNvPr id="85" name="Picture 8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977" y="1832908"/>
            <a:ext cx="518465" cy="346497"/>
          </a:xfrm>
          <a:prstGeom prst="rect">
            <a:avLst/>
          </a:prstGeom>
        </p:spPr>
      </p:pic>
      <p:sp>
        <p:nvSpPr>
          <p:cNvPr id="87" name="Rectangle 86"/>
          <p:cNvSpPr/>
          <p:nvPr/>
        </p:nvSpPr>
        <p:spPr bwMode="auto">
          <a:xfrm>
            <a:off x="8619965" y="2386255"/>
            <a:ext cx="954840" cy="4295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97" fontAlgn="base">
              <a:spcBef>
                <a:spcPct val="0"/>
              </a:spcBef>
              <a:spcAft>
                <a:spcPct val="0"/>
              </a:spcAft>
              <a:defRPr/>
            </a:pPr>
            <a:r>
              <a:rPr lang="en-US" sz="1176" kern="0">
                <a:gradFill>
                  <a:gsLst>
                    <a:gs pos="0">
                      <a:srgbClr val="FFFFFF"/>
                    </a:gs>
                    <a:gs pos="100000">
                      <a:srgbClr val="FFFFFF"/>
                    </a:gs>
                  </a:gsLst>
                  <a:lin ang="5400000" scaled="0"/>
                </a:gradFill>
                <a:latin typeface="Segoe UI"/>
              </a:rPr>
              <a:t>Domain Controllers</a:t>
            </a:r>
          </a:p>
        </p:txBody>
      </p:sp>
      <p:sp>
        <p:nvSpPr>
          <p:cNvPr id="88" name="Rectangle 87"/>
          <p:cNvSpPr/>
          <p:nvPr/>
        </p:nvSpPr>
        <p:spPr bwMode="auto">
          <a:xfrm>
            <a:off x="8620053" y="1809011"/>
            <a:ext cx="954840" cy="4295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97" fontAlgn="base">
              <a:spcBef>
                <a:spcPct val="0"/>
              </a:spcBef>
              <a:spcAft>
                <a:spcPct val="0"/>
              </a:spcAft>
              <a:defRPr/>
            </a:pPr>
            <a:r>
              <a:rPr lang="en-US" sz="1176" kern="0">
                <a:gradFill>
                  <a:gsLst>
                    <a:gs pos="0">
                      <a:srgbClr val="FFFFFF"/>
                    </a:gs>
                    <a:gs pos="100000">
                      <a:srgbClr val="FFFFFF"/>
                    </a:gs>
                  </a:gsLst>
                  <a:lin ang="5400000" scaled="0"/>
                </a:gradFill>
                <a:latin typeface="Segoe UI"/>
              </a:rPr>
              <a:t>Directory Database(s)</a:t>
            </a:r>
          </a:p>
        </p:txBody>
      </p:sp>
      <p:grpSp>
        <p:nvGrpSpPr>
          <p:cNvPr id="89" name="Group 88"/>
          <p:cNvGrpSpPr/>
          <p:nvPr/>
        </p:nvGrpSpPr>
        <p:grpSpPr>
          <a:xfrm>
            <a:off x="8061942" y="2306192"/>
            <a:ext cx="578793" cy="578793"/>
            <a:chOff x="4868075" y="1339828"/>
            <a:chExt cx="1155391" cy="1155391"/>
          </a:xfrm>
        </p:grpSpPr>
        <p:pic>
          <p:nvPicPr>
            <p:cNvPr id="90" name="Picture 2" descr="\\MAGNUM\Projects\Microsoft\Cloud Power FY12\Design\Icons\PNGs\Server_2.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4868075" y="1339828"/>
              <a:ext cx="1155391" cy="1155391"/>
            </a:xfrm>
            <a:prstGeom prst="rect">
              <a:avLst/>
            </a:prstGeom>
            <a:noFill/>
          </p:spPr>
        </p:pic>
        <p:pic>
          <p:nvPicPr>
            <p:cNvPr id="91" name="Picture 9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3832" y="2035318"/>
              <a:ext cx="204294" cy="333116"/>
            </a:xfrm>
            <a:prstGeom prst="rect">
              <a:avLst/>
            </a:prstGeom>
          </p:spPr>
        </p:pic>
      </p:grpSp>
      <p:sp>
        <p:nvSpPr>
          <p:cNvPr id="133" name="Title 6"/>
          <p:cNvSpPr>
            <a:spLocks noGrp="1"/>
          </p:cNvSpPr>
          <p:nvPr>
            <p:ph type="title"/>
          </p:nvPr>
        </p:nvSpPr>
        <p:spPr/>
        <p:txBody>
          <a:bodyPr/>
          <a:lstStyle/>
          <a:p>
            <a:pPr lvl="0"/>
            <a:r>
              <a:rPr lang="en-US"/>
              <a:t>Typical Credential Theft Attack</a:t>
            </a:r>
          </a:p>
        </p:txBody>
      </p:sp>
      <p:sp>
        <p:nvSpPr>
          <p:cNvPr id="144" name="Content Placeholder 3"/>
          <p:cNvSpPr txBox="1">
            <a:spLocks/>
          </p:cNvSpPr>
          <p:nvPr/>
        </p:nvSpPr>
        <p:spPr>
          <a:xfrm>
            <a:off x="269240" y="936047"/>
            <a:ext cx="11653523" cy="506895"/>
          </a:xfrm>
          <a:prstGeom prst="rect">
            <a:avLst/>
          </a:prstGeom>
        </p:spPr>
        <p:txBody>
          <a:bodyPr vert="horz" wrap="square" lIns="143428" tIns="89643" rIns="143428" bIns="89643"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37">
              <a:defRPr/>
            </a:pPr>
            <a:r>
              <a:rPr lang="en-US" sz="2353">
                <a:gradFill>
                  <a:gsLst>
                    <a:gs pos="1250">
                      <a:srgbClr val="505050"/>
                    </a:gs>
                    <a:gs pos="100000">
                      <a:srgbClr val="505050"/>
                    </a:gs>
                  </a:gsLst>
                  <a:lin ang="5400000" scaled="0"/>
                </a:gradFill>
                <a:latin typeface="Segoe UI Light"/>
              </a:rPr>
              <a:t>Compromises administrative control</a:t>
            </a:r>
          </a:p>
        </p:txBody>
      </p:sp>
      <p:grpSp>
        <p:nvGrpSpPr>
          <p:cNvPr id="11" name="Group 10"/>
          <p:cNvGrpSpPr/>
          <p:nvPr/>
        </p:nvGrpSpPr>
        <p:grpSpPr>
          <a:xfrm>
            <a:off x="482978" y="1630364"/>
            <a:ext cx="3675341" cy="272457"/>
            <a:chOff x="492663" y="1593134"/>
            <a:chExt cx="2554471" cy="277920"/>
          </a:xfrm>
        </p:grpSpPr>
        <p:sp>
          <p:nvSpPr>
            <p:cNvPr id="153" name="Rectangle 152"/>
            <p:cNvSpPr/>
            <p:nvPr/>
          </p:nvSpPr>
          <p:spPr bwMode="auto">
            <a:xfrm>
              <a:off x="838679" y="1593134"/>
              <a:ext cx="1689315" cy="277920"/>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95" fontAlgn="base">
                <a:lnSpc>
                  <a:spcPct val="90000"/>
                </a:lnSpc>
                <a:spcBef>
                  <a:spcPct val="0"/>
                </a:spcBef>
                <a:spcAft>
                  <a:spcPct val="0"/>
                </a:spcAft>
                <a:defRPr/>
              </a:pPr>
              <a:endParaRPr lang="en-US" sz="239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Rectangle 155"/>
            <p:cNvSpPr/>
            <p:nvPr/>
          </p:nvSpPr>
          <p:spPr bwMode="auto">
            <a:xfrm>
              <a:off x="2530168" y="1593134"/>
              <a:ext cx="516966" cy="27792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noAutofit/>
            </a:bodyPr>
            <a:lstStyle/>
            <a:p>
              <a:pPr algn="ctr" defTabSz="931995" fontAlgn="base">
                <a:lnSpc>
                  <a:spcPct val="90000"/>
                </a:lnSpc>
                <a:spcBef>
                  <a:spcPct val="0"/>
                </a:spcBef>
                <a:spcAft>
                  <a:spcPct val="0"/>
                </a:spcAft>
                <a:defRPr/>
              </a:pPr>
              <a:endParaRPr lang="en-US" sz="2399" kern="0">
                <a:solidFill>
                  <a:srgbClr val="FFFFFF"/>
                </a:solidFill>
                <a:latin typeface="Segoe UI"/>
                <a:ea typeface="Segoe UI" pitchFamily="34" charset="0"/>
                <a:cs typeface="Segoe UI" pitchFamily="34" charset="0"/>
              </a:endParaRPr>
            </a:p>
          </p:txBody>
        </p:sp>
        <p:sp>
          <p:nvSpPr>
            <p:cNvPr id="157" name="Rectangle 156"/>
            <p:cNvSpPr/>
            <p:nvPr/>
          </p:nvSpPr>
          <p:spPr bwMode="auto">
            <a:xfrm>
              <a:off x="492663" y="1593134"/>
              <a:ext cx="360359" cy="27792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ctr" defTabSz="931995" fontAlgn="base">
                <a:lnSpc>
                  <a:spcPct val="90000"/>
                </a:lnSpc>
                <a:spcBef>
                  <a:spcPct val="0"/>
                </a:spcBef>
                <a:spcAft>
                  <a:spcPct val="0"/>
                </a:spcAft>
                <a:defRPr/>
              </a:pPr>
              <a:endParaRPr lang="en-US" sz="199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8" name="Picture 117"/>
          <p:cNvPicPr>
            <a:picLocks noChangeAspect="1"/>
          </p:cNvPicPr>
          <p:nvPr/>
        </p:nvPicPr>
        <p:blipFill>
          <a:blip r:embed="rId11">
            <a:duotone>
              <a:prstClr val="black"/>
              <a:schemeClr val="bg1">
                <a:lumMod val="65000"/>
                <a:lumOff val="35000"/>
                <a:tint val="45000"/>
                <a:satMod val="400000"/>
              </a:schemeClr>
            </a:duotone>
          </a:blip>
          <a:stretch>
            <a:fillRect/>
          </a:stretch>
        </p:blipFill>
        <p:spPr>
          <a:xfrm>
            <a:off x="7004944" y="5934843"/>
            <a:ext cx="291301" cy="296389"/>
          </a:xfrm>
          <a:prstGeom prst="rect">
            <a:avLst/>
          </a:prstGeom>
        </p:spPr>
      </p:pic>
      <p:pic>
        <p:nvPicPr>
          <p:cNvPr id="120" name="Picture 119"/>
          <p:cNvPicPr>
            <a:picLocks noChangeAspect="1"/>
          </p:cNvPicPr>
          <p:nvPr/>
        </p:nvPicPr>
        <p:blipFill>
          <a:blip r:embed="rId11">
            <a:duotone>
              <a:prstClr val="black"/>
              <a:srgbClr val="FFFF00">
                <a:tint val="45000"/>
                <a:satMod val="400000"/>
              </a:srgbClr>
            </a:duotone>
          </a:blip>
          <a:stretch>
            <a:fillRect/>
          </a:stretch>
        </p:blipFill>
        <p:spPr>
          <a:xfrm>
            <a:off x="8476335" y="5880232"/>
            <a:ext cx="367236" cy="373648"/>
          </a:xfrm>
          <a:prstGeom prst="rect">
            <a:avLst/>
          </a:prstGeom>
        </p:spPr>
      </p:pic>
      <p:sp>
        <p:nvSpPr>
          <p:cNvPr id="177" name="Right Arrow 176"/>
          <p:cNvSpPr/>
          <p:nvPr/>
        </p:nvSpPr>
        <p:spPr>
          <a:xfrm rot="16200000">
            <a:off x="7287569" y="4235244"/>
            <a:ext cx="2965543" cy="324433"/>
          </a:xfrm>
          <a:prstGeom prst="rightArrow">
            <a:avLst/>
          </a:prstGeom>
          <a:solidFill>
            <a:schemeClr val="bg2">
              <a:lumMod val="50000"/>
            </a:schemeClr>
          </a:solidFill>
          <a:ln w="12700" cap="flat" cmpd="sng" algn="ctr">
            <a:noFill/>
            <a:prstDash val="solid"/>
          </a:ln>
          <a:effectLst/>
        </p:spPr>
        <p:txBody>
          <a:bodyPr lIns="124241" tIns="62123" rIns="124241" bIns="62123" rtlCol="0" anchor="ctr"/>
          <a:lstStyle/>
          <a:p>
            <a:pPr algn="ctr" defTabSz="1242493">
              <a:defRPr/>
            </a:pPr>
            <a:endParaRPr lang="en-US" sz="2447" kern="0">
              <a:solidFill>
                <a:srgbClr val="FFFFFF"/>
              </a:solidFill>
              <a:latin typeface="Calibri"/>
            </a:endParaRPr>
          </a:p>
        </p:txBody>
      </p:sp>
      <p:sp>
        <p:nvSpPr>
          <p:cNvPr id="179" name="Right Arrow 178"/>
          <p:cNvSpPr/>
          <p:nvPr/>
        </p:nvSpPr>
        <p:spPr>
          <a:xfrm>
            <a:off x="6584070" y="5953964"/>
            <a:ext cx="360415" cy="310617"/>
          </a:xfrm>
          <a:prstGeom prst="rightArrow">
            <a:avLst/>
          </a:prstGeom>
          <a:solidFill>
            <a:srgbClr val="282828"/>
          </a:solidFill>
          <a:ln w="12700" cap="flat" cmpd="sng" algn="ctr">
            <a:noFill/>
            <a:prstDash val="solid"/>
          </a:ln>
          <a:effectLst/>
        </p:spPr>
        <p:txBody>
          <a:bodyPr lIns="124241" tIns="62123" rIns="124241" bIns="62123" rtlCol="0" anchor="ctr"/>
          <a:lstStyle/>
          <a:p>
            <a:pPr algn="ctr" defTabSz="1242493">
              <a:defRPr/>
            </a:pPr>
            <a:endParaRPr lang="en-US" sz="2447" kern="0">
              <a:solidFill>
                <a:srgbClr val="FFFFFF"/>
              </a:solidFill>
              <a:latin typeface="Calibri"/>
            </a:endParaRPr>
          </a:p>
        </p:txBody>
      </p:sp>
      <p:sp>
        <p:nvSpPr>
          <p:cNvPr id="181" name="Right Arrow 180"/>
          <p:cNvSpPr/>
          <p:nvPr/>
        </p:nvSpPr>
        <p:spPr>
          <a:xfrm>
            <a:off x="7389364" y="5944625"/>
            <a:ext cx="1054451" cy="310617"/>
          </a:xfrm>
          <a:prstGeom prst="rightArrow">
            <a:avLst/>
          </a:prstGeom>
          <a:solidFill>
            <a:schemeClr val="bg2">
              <a:lumMod val="50000"/>
            </a:schemeClr>
          </a:solidFill>
          <a:ln w="12700" cap="flat" cmpd="sng" algn="ctr">
            <a:noFill/>
            <a:prstDash val="solid"/>
          </a:ln>
          <a:effectLst/>
        </p:spPr>
        <p:txBody>
          <a:bodyPr lIns="124241" tIns="62123" rIns="124241" bIns="62123" rtlCol="0" anchor="ctr"/>
          <a:lstStyle/>
          <a:p>
            <a:pPr algn="ctr" defTabSz="1242493">
              <a:defRPr/>
            </a:pPr>
            <a:endParaRPr lang="en-US" sz="2447" kern="0">
              <a:solidFill>
                <a:srgbClr val="FFFFFF"/>
              </a:solidFill>
              <a:latin typeface="Calibri"/>
            </a:endParaRPr>
          </a:p>
        </p:txBody>
      </p:sp>
      <p:sp>
        <p:nvSpPr>
          <p:cNvPr id="6" name="Bent Arrow 5"/>
          <p:cNvSpPr/>
          <p:nvPr/>
        </p:nvSpPr>
        <p:spPr bwMode="auto">
          <a:xfrm rot="5400000" flipH="1">
            <a:off x="4219069" y="4379362"/>
            <a:ext cx="415241" cy="3952527"/>
          </a:xfrm>
          <a:prstGeom prst="bentArrow">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Picture 17"/>
          <p:cNvPicPr>
            <a:picLocks noChangeAspect="1"/>
          </p:cNvPicPr>
          <p:nvPr/>
        </p:nvPicPr>
        <p:blipFill>
          <a:blip r:embed="rId12"/>
          <a:stretch>
            <a:fillRect/>
          </a:stretch>
        </p:blipFill>
        <p:spPr>
          <a:xfrm>
            <a:off x="1625854" y="5679644"/>
            <a:ext cx="510937" cy="1645643"/>
          </a:xfrm>
          <a:prstGeom prst="rect">
            <a:avLst/>
          </a:prstGeom>
        </p:spPr>
      </p:pic>
      <p:sp>
        <p:nvSpPr>
          <p:cNvPr id="130" name="Rectangle 129"/>
          <p:cNvSpPr/>
          <p:nvPr/>
        </p:nvSpPr>
        <p:spPr bwMode="auto">
          <a:xfrm>
            <a:off x="1420452" y="6563247"/>
            <a:ext cx="697249" cy="2440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ectangle 144"/>
          <p:cNvSpPr/>
          <p:nvPr/>
        </p:nvSpPr>
        <p:spPr bwMode="auto">
          <a:xfrm>
            <a:off x="883956" y="1561449"/>
            <a:ext cx="2820291" cy="519927"/>
          </a:xfrm>
          <a:prstGeom prst="rect">
            <a:avLst/>
          </a:prstGeom>
          <a:noFill/>
          <a:ln w="635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lvl="1" algn="ctr" defTabSz="914173" fontAlgn="base">
              <a:lnSpc>
                <a:spcPct val="90000"/>
              </a:lnSpc>
              <a:spcBef>
                <a:spcPct val="0"/>
              </a:spcBef>
              <a:spcAft>
                <a:spcPct val="0"/>
              </a:spcAft>
              <a:defRPr/>
            </a:pPr>
            <a:r>
              <a:rPr lang="en-US" sz="1372" kern="0">
                <a:solidFill>
                  <a:srgbClr val="505050"/>
                </a:solidFill>
                <a:latin typeface="Segoe UI"/>
                <a:ea typeface="Segoe UI" pitchFamily="34" charset="0"/>
                <a:cs typeface="Segoe UI" pitchFamily="34" charset="0"/>
              </a:rPr>
              <a:t>24-48 Hours</a:t>
            </a:r>
          </a:p>
        </p:txBody>
      </p:sp>
      <p:pic>
        <p:nvPicPr>
          <p:cNvPr id="20" name="Picture 19"/>
          <p:cNvPicPr>
            <a:picLocks noChangeAspect="1"/>
          </p:cNvPicPr>
          <p:nvPr/>
        </p:nvPicPr>
        <p:blipFill>
          <a:blip r:embed="rId13"/>
          <a:stretch>
            <a:fillRect/>
          </a:stretch>
        </p:blipFill>
        <p:spPr>
          <a:xfrm>
            <a:off x="6286537" y="5942819"/>
            <a:ext cx="226880" cy="267427"/>
          </a:xfrm>
          <a:prstGeom prst="rect">
            <a:avLst/>
          </a:prstGeom>
        </p:spPr>
      </p:pic>
      <p:pic>
        <p:nvPicPr>
          <p:cNvPr id="119" name="Picture 118"/>
          <p:cNvPicPr>
            <a:picLocks noChangeAspect="1"/>
          </p:cNvPicPr>
          <p:nvPr/>
        </p:nvPicPr>
        <p:blipFill>
          <a:blip r:embed="rId11">
            <a:duotone>
              <a:prstClr val="black"/>
              <a:schemeClr val="bg1">
                <a:lumMod val="65000"/>
                <a:lumOff val="35000"/>
                <a:tint val="45000"/>
                <a:satMod val="400000"/>
              </a:schemeClr>
            </a:duotone>
          </a:blip>
          <a:stretch>
            <a:fillRect/>
          </a:stretch>
        </p:blipFill>
        <p:spPr>
          <a:xfrm>
            <a:off x="6245427" y="5934843"/>
            <a:ext cx="291301" cy="296389"/>
          </a:xfrm>
          <a:prstGeom prst="rect">
            <a:avLst/>
          </a:prstGeom>
        </p:spPr>
      </p:pic>
      <p:pic>
        <p:nvPicPr>
          <p:cNvPr id="104" name="Picture 2" descr="\\MAGNUM\Projects\Microsoft\Cloud Power FY12\Design\Icons\PNGs\Cloud_on_your_terms.png"/>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tretch>
            <a:fillRect/>
          </a:stretch>
        </p:blipFill>
        <p:spPr bwMode="auto">
          <a:xfrm>
            <a:off x="7544242" y="3502409"/>
            <a:ext cx="760367" cy="760367"/>
          </a:xfrm>
          <a:prstGeom prst="rect">
            <a:avLst/>
          </a:prstGeom>
          <a:noFill/>
          <a:ln>
            <a:noFill/>
          </a:ln>
        </p:spPr>
      </p:pic>
      <p:pic>
        <p:nvPicPr>
          <p:cNvPr id="105" name="Picture 8" descr="\\MAGNUM\Projects\Microsoft\Cloud Power FY12\Design\Icons\PNGs\Cross Platform.png"/>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tretch>
            <a:fillRect/>
          </a:stretch>
        </p:blipFill>
        <p:spPr bwMode="auto">
          <a:xfrm>
            <a:off x="10236071" y="3632435"/>
            <a:ext cx="866064" cy="866064"/>
          </a:xfrm>
          <a:prstGeom prst="rect">
            <a:avLst/>
          </a:prstGeom>
          <a:noFill/>
        </p:spPr>
      </p:pic>
      <p:pic>
        <p:nvPicPr>
          <p:cNvPr id="110" name="Picture 7" descr="\\MAGNUM\Projects\Microsoft\Cloud Power FY12\Design\ICONS_PNG\Gears.png"/>
          <p:cNvPicPr>
            <a:picLocks noChangeAspect="1" noChangeArrowheads="1"/>
          </p:cNvPicPr>
          <p:nvPr/>
        </p:nvPicPr>
        <p:blipFill>
          <a:blip r:embed="rId15" cstate="print">
            <a:lum bright="100000"/>
            <a:extLst>
              <a:ext uri="{28A0092B-C50C-407E-A947-70E740481C1C}">
                <a14:useLocalDpi xmlns:a14="http://schemas.microsoft.com/office/drawing/2010/main" val="0"/>
              </a:ext>
            </a:extLst>
          </a:blip>
          <a:srcRect/>
          <a:stretch>
            <a:fillRect/>
          </a:stretch>
        </p:blipFill>
        <p:spPr bwMode="auto">
          <a:xfrm>
            <a:off x="10443750" y="3876663"/>
            <a:ext cx="449804" cy="449804"/>
          </a:xfrm>
          <a:prstGeom prst="rect">
            <a:avLst/>
          </a:prstGeom>
          <a:noFill/>
        </p:spPr>
      </p:pic>
      <p:sp>
        <p:nvSpPr>
          <p:cNvPr id="121" name="Text Placeholder 3"/>
          <p:cNvSpPr txBox="1">
            <a:spLocks/>
          </p:cNvSpPr>
          <p:nvPr/>
        </p:nvSpPr>
        <p:spPr>
          <a:xfrm>
            <a:off x="4527257" y="1412045"/>
            <a:ext cx="7169867" cy="5156385"/>
          </a:xfrm>
          <a:prstGeom prst="rect">
            <a:avLst/>
          </a:prstGeom>
          <a:solidFill>
            <a:srgbClr val="000000">
              <a:alpha val="50196"/>
            </a:srgbClr>
          </a:solidFill>
        </p:spPr>
        <p:txBody>
          <a:bodyPr vert="horz" lIns="182759" tIns="137068" rIns="91379" bIns="45689" rtlCol="0">
            <a:normAutofit/>
          </a:bodyPr>
          <a:lstStyle>
            <a:lvl1pPr eaLnBrk="1" hangingPunct="1">
              <a:lnSpc>
                <a:spcPct val="120000"/>
              </a:lnSpc>
              <a:defRPr sz="1400" kern="800">
                <a:solidFill>
                  <a:schemeClr val="bg1"/>
                </a:solidFill>
                <a:latin typeface="+mn-lt"/>
                <a:cs typeface="Segoe UI Light"/>
              </a:defRPr>
            </a:lvl1pPr>
            <a:lvl2pPr eaLnBrk="1" hangingPunct="1">
              <a:lnSpc>
                <a:spcPct val="120000"/>
              </a:lnSpc>
              <a:defRPr sz="1400" kern="800">
                <a:solidFill>
                  <a:schemeClr val="bg1"/>
                </a:solidFill>
                <a:latin typeface="+mn-lt"/>
                <a:cs typeface="Segoe UI Light"/>
              </a:defRPr>
            </a:lvl2pPr>
            <a:lvl3pPr eaLnBrk="1" hangingPunct="1">
              <a:lnSpc>
                <a:spcPct val="120000"/>
              </a:lnSpc>
              <a:defRPr sz="1400" kern="800">
                <a:solidFill>
                  <a:schemeClr val="bg1"/>
                </a:solidFill>
                <a:latin typeface="+mn-lt"/>
                <a:cs typeface="Segoe UI Light"/>
              </a:defRPr>
            </a:lvl3pPr>
            <a:lvl4pPr eaLnBrk="1" hangingPunct="1">
              <a:lnSpc>
                <a:spcPct val="120000"/>
              </a:lnSpc>
              <a:defRPr sz="1400" kern="800">
                <a:solidFill>
                  <a:schemeClr val="bg1"/>
                </a:solidFill>
                <a:latin typeface="+mn-lt"/>
                <a:cs typeface="Segoe UI Light"/>
              </a:defRPr>
            </a:lvl4pPr>
            <a:lvl5pPr eaLnBrk="1" hangingPunct="1">
              <a:lnSpc>
                <a:spcPct val="120000"/>
              </a:lnSpc>
              <a:defRPr sz="1400" kern="800">
                <a:solidFill>
                  <a:schemeClr val="bg1"/>
                </a:solidFill>
                <a:latin typeface="+mn-lt"/>
                <a:cs typeface="Segoe UI Light"/>
              </a:defRPr>
            </a:lvl5pPr>
          </a:lstStyle>
          <a:p>
            <a:pPr defTabSz="913748">
              <a:defRPr/>
            </a:pPr>
            <a:endParaRPr lang="en-US" sz="1568" b="1" i="1">
              <a:solidFill>
                <a:srgbClr val="FFFFFF"/>
              </a:solidFill>
              <a:latin typeface="Segoe UI Semilight" panose="020B0402040204020203" pitchFamily="34" charset="0"/>
              <a:cs typeface="Segoe UI Semilight" panose="020B0402040204020203" pitchFamily="34" charset="0"/>
            </a:endParaRPr>
          </a:p>
        </p:txBody>
      </p:sp>
      <p:sp>
        <p:nvSpPr>
          <p:cNvPr id="103" name="Right Arrow 102"/>
          <p:cNvSpPr/>
          <p:nvPr/>
        </p:nvSpPr>
        <p:spPr>
          <a:xfrm rot="16200000">
            <a:off x="5909210" y="5090016"/>
            <a:ext cx="1255996" cy="324433"/>
          </a:xfrm>
          <a:prstGeom prst="rightArrow">
            <a:avLst/>
          </a:prstGeom>
          <a:solidFill>
            <a:schemeClr val="bg2">
              <a:lumMod val="50000"/>
            </a:schemeClr>
          </a:solidFill>
          <a:ln w="12700" cap="flat" cmpd="sng" algn="ctr">
            <a:noFill/>
            <a:prstDash val="solid"/>
          </a:ln>
          <a:effectLst/>
        </p:spPr>
        <p:txBody>
          <a:bodyPr lIns="124241" tIns="62123" rIns="124241" bIns="62123" rtlCol="0" anchor="ctr"/>
          <a:lstStyle/>
          <a:p>
            <a:pPr algn="ctr" defTabSz="1242493">
              <a:defRPr/>
            </a:pPr>
            <a:endParaRPr lang="en-US" sz="2447" kern="0">
              <a:solidFill>
                <a:srgbClr val="FFFFFF"/>
              </a:solidFill>
              <a:latin typeface="Calibri"/>
            </a:endParaRPr>
          </a:p>
        </p:txBody>
      </p:sp>
      <p:pic>
        <p:nvPicPr>
          <p:cNvPr id="107" name="Picture 2" descr="\\MAGNUM\Projects\Microsoft\Cloud Power FY12\Design\Icons\PNGs\Server_2.png"/>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6006998" y="3559648"/>
            <a:ext cx="1154625" cy="1154625"/>
          </a:xfrm>
          <a:prstGeom prst="rect">
            <a:avLst/>
          </a:prstGeom>
          <a:noFill/>
        </p:spPr>
      </p:pic>
    </p:spTree>
    <p:extLst>
      <p:ext uri="{BB962C8B-B14F-4D97-AF65-F5344CB8AC3E}">
        <p14:creationId xmlns:p14="http://schemas.microsoft.com/office/powerpoint/2010/main" val="2714974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2"/>
                                        </p:tgtEl>
                                        <p:attrNameLst>
                                          <p:attrName>style.visibility</p:attrName>
                                        </p:attrNameLst>
                                      </p:cBhvr>
                                      <p:to>
                                        <p:strVal val="visible"/>
                                      </p:to>
                                    </p:set>
                                    <p:animEffect transition="in" filter="fade">
                                      <p:cBhvr>
                                        <p:cTn id="12" dur="500"/>
                                        <p:tgtEl>
                                          <p:spTgt spid="20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3"/>
                                        </p:tgtEl>
                                        <p:attrNameLst>
                                          <p:attrName>style.visibility</p:attrName>
                                        </p:attrNameLst>
                                      </p:cBhvr>
                                      <p:to>
                                        <p:strVal val="visible"/>
                                      </p:to>
                                    </p:set>
                                    <p:animEffect transition="in" filter="fade">
                                      <p:cBhvr>
                                        <p:cTn id="28" dur="500"/>
                                        <p:tgtEl>
                                          <p:spTgt spid="203"/>
                                        </p:tgtEl>
                                      </p:cBhvr>
                                    </p:animEffect>
                                  </p:childTnLst>
                                </p:cTn>
                              </p:par>
                              <p:par>
                                <p:cTn id="29" presetID="10" presetClass="exit" presetSubtype="0" fill="hold" nodeType="with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500"/>
                                        <p:tgtEl>
                                          <p:spTgt spid="119"/>
                                        </p:tgtEl>
                                      </p:cBhvr>
                                    </p:animEffect>
                                  </p:childTnLst>
                                </p:cTn>
                              </p:par>
                            </p:childTnLst>
                          </p:cTn>
                        </p:par>
                        <p:par>
                          <p:cTn id="36" fill="hold">
                            <p:stCondLst>
                              <p:cond delay="1000"/>
                            </p:stCondLst>
                            <p:childTnLst>
                              <p:par>
                                <p:cTn id="37" presetID="42" presetClass="path" presetSubtype="0" accel="50000" decel="50000" fill="hold" nodeType="afterEffect">
                                  <p:stCondLst>
                                    <p:cond delay="0"/>
                                  </p:stCondLst>
                                  <p:childTnLst>
                                    <p:animMotion origin="layout" path="M 4.98851E-6 1.09396E-6 L -0.45405 0.04744 " pathEditMode="relative" rAng="0" ptsTypes="AA">
                                      <p:cBhvr>
                                        <p:cTn id="38" dur="2000" fill="hold"/>
                                        <p:tgtEl>
                                          <p:spTgt spid="119"/>
                                        </p:tgtEl>
                                        <p:attrNameLst>
                                          <p:attrName>ppt_x</p:attrName>
                                          <p:attrName>ppt_y</p:attrName>
                                        </p:attrNameLst>
                                      </p:cBhvr>
                                      <p:rCtr x="-22683" y="2247"/>
                                    </p:animMotion>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210"/>
                                        </p:tgtEl>
                                        <p:attrNameLst>
                                          <p:attrName>style.visibility</p:attrName>
                                        </p:attrNameLst>
                                      </p:cBhvr>
                                      <p:to>
                                        <p:strVal val="visible"/>
                                      </p:to>
                                    </p:set>
                                    <p:animEffect transition="in" filter="fade">
                                      <p:cBhvr>
                                        <p:cTn id="42" dur="500"/>
                                        <p:tgtEl>
                                          <p:spTgt spid="210"/>
                                        </p:tgtEl>
                                      </p:cBhvr>
                                    </p:animEffect>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179"/>
                                        </p:tgtEl>
                                        <p:attrNameLst>
                                          <p:attrName>style.visibility</p:attrName>
                                        </p:attrNameLst>
                                      </p:cBhvr>
                                      <p:to>
                                        <p:strVal val="visible"/>
                                      </p:to>
                                    </p:set>
                                    <p:animEffect transition="in" filter="wipe(left)">
                                      <p:cBhvr>
                                        <p:cTn id="46" dur="500"/>
                                        <p:tgtEl>
                                          <p:spTgt spid="179"/>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132"/>
                                        </p:tgtEl>
                                        <p:attrNameLst>
                                          <p:attrName>style.visibility</p:attrName>
                                        </p:attrNameLst>
                                      </p:cBhvr>
                                      <p:to>
                                        <p:strVal val="visible"/>
                                      </p:to>
                                    </p:set>
                                    <p:animEffect transition="in" filter="fade">
                                      <p:cBhvr>
                                        <p:cTn id="50" dur="500"/>
                                        <p:tgtEl>
                                          <p:spTgt spid="132"/>
                                        </p:tgtEl>
                                      </p:cBhvr>
                                    </p:animEffect>
                                  </p:childTnLst>
                                </p:cTn>
                              </p:par>
                            </p:childTnLst>
                          </p:cTn>
                        </p:par>
                        <p:par>
                          <p:cTn id="51" fill="hold">
                            <p:stCondLst>
                              <p:cond delay="4500"/>
                            </p:stCondLst>
                            <p:childTnLst>
                              <p:par>
                                <p:cTn id="52" presetID="10" presetClass="exit" presetSubtype="0" fill="hold" grpId="1" nodeType="afterEffect">
                                  <p:stCondLst>
                                    <p:cond delay="0"/>
                                  </p:stCondLst>
                                  <p:childTnLst>
                                    <p:animEffect transition="out" filter="fade">
                                      <p:cBhvr>
                                        <p:cTn id="53" dur="500"/>
                                        <p:tgtEl>
                                          <p:spTgt spid="179"/>
                                        </p:tgtEl>
                                      </p:cBhvr>
                                    </p:animEffect>
                                    <p:set>
                                      <p:cBhvr>
                                        <p:cTn id="54" dur="1" fill="hold">
                                          <p:stCondLst>
                                            <p:cond delay="499"/>
                                          </p:stCondLst>
                                        </p:cTn>
                                        <p:tgtEl>
                                          <p:spTgt spid="179"/>
                                        </p:tgtEl>
                                        <p:attrNameLst>
                                          <p:attrName>style.visibility</p:attrName>
                                        </p:attrNameLst>
                                      </p:cBhvr>
                                      <p:to>
                                        <p:strVal val="hidden"/>
                                      </p:to>
                                    </p:set>
                                  </p:childTnLst>
                                </p:cTn>
                              </p:par>
                            </p:childTnLst>
                          </p:cTn>
                        </p:par>
                        <p:par>
                          <p:cTn id="55" fill="hold">
                            <p:stCondLst>
                              <p:cond delay="5000"/>
                            </p:stCondLst>
                            <p:childTnLst>
                              <p:par>
                                <p:cTn id="56" presetID="10" presetClass="entr" presetSubtype="0" fill="hold" nodeType="after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fade">
                                      <p:cBhvr>
                                        <p:cTn id="58" dur="500"/>
                                        <p:tgtEl>
                                          <p:spTgt spid="118"/>
                                        </p:tgtEl>
                                      </p:cBhvr>
                                    </p:animEffect>
                                  </p:childTnLst>
                                </p:cTn>
                              </p:par>
                            </p:childTnLst>
                          </p:cTn>
                        </p:par>
                        <p:par>
                          <p:cTn id="59" fill="hold">
                            <p:stCondLst>
                              <p:cond delay="5500"/>
                            </p:stCondLst>
                            <p:childTnLst>
                              <p:par>
                                <p:cTn id="60" presetID="42" presetClass="path" presetSubtype="0" accel="50000" decel="50000" fill="hold" nodeType="afterEffect">
                                  <p:stCondLst>
                                    <p:cond delay="0"/>
                                  </p:stCondLst>
                                  <p:childTnLst>
                                    <p:animMotion origin="layout" path="M 6.33138E-7 -4.97957E-6 L -0.48047 0.04676 " pathEditMode="relative" rAng="0" ptsTypes="AA">
                                      <p:cBhvr>
                                        <p:cTn id="61" dur="2000" fill="hold"/>
                                        <p:tgtEl>
                                          <p:spTgt spid="118"/>
                                        </p:tgtEl>
                                        <p:attrNameLst>
                                          <p:attrName>ppt_x</p:attrName>
                                          <p:attrName>ppt_y</p:attrName>
                                        </p:attrNameLst>
                                      </p:cBhvr>
                                      <p:rCtr x="-24075" y="2224"/>
                                    </p:animMotion>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1">
                                            <p:txEl>
                                              <p:pRg st="0" end="0"/>
                                            </p:txEl>
                                          </p:spTgt>
                                        </p:tgtEl>
                                        <p:attrNameLst>
                                          <p:attrName>style.visibility</p:attrName>
                                        </p:attrNameLst>
                                      </p:cBhvr>
                                      <p:to>
                                        <p:strVal val="visible"/>
                                      </p:to>
                                    </p:set>
                                    <p:animEffect transition="in" filter="fade">
                                      <p:cBhvr>
                                        <p:cTn id="66" dur="500"/>
                                        <p:tgtEl>
                                          <p:spTgt spid="211">
                                            <p:txEl>
                                              <p:pRg st="0" end="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211">
                                            <p:txEl>
                                              <p:pRg st="1" end="1"/>
                                            </p:txEl>
                                          </p:spTgt>
                                        </p:tgtEl>
                                        <p:attrNameLst>
                                          <p:attrName>style.visibility</p:attrName>
                                        </p:attrNameLst>
                                      </p:cBhvr>
                                      <p:to>
                                        <p:strVal val="visible"/>
                                      </p:to>
                                    </p:set>
                                    <p:animEffect transition="in" filter="fade">
                                      <p:cBhvr>
                                        <p:cTn id="69" dur="500"/>
                                        <p:tgtEl>
                                          <p:spTgt spid="211">
                                            <p:txEl>
                                              <p:pRg st="1" end="1"/>
                                            </p:txEl>
                                          </p:spTgt>
                                        </p:tgtEl>
                                      </p:cBhvr>
                                    </p:animEffect>
                                  </p:childTnLst>
                                </p:cTn>
                              </p:par>
                            </p:childTnLst>
                          </p:cTn>
                        </p:par>
                        <p:par>
                          <p:cTn id="70" fill="hold">
                            <p:stCondLst>
                              <p:cond delay="500"/>
                            </p:stCondLst>
                            <p:childTnLst>
                              <p:par>
                                <p:cTn id="71" presetID="22" presetClass="entr" presetSubtype="4" fill="hold" grpId="0" nodeType="after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wipe(down)">
                                      <p:cBhvr>
                                        <p:cTn id="73" dur="500"/>
                                        <p:tgtEl>
                                          <p:spTgt spid="103"/>
                                        </p:tgtEl>
                                      </p:cBhvr>
                                    </p:animEffect>
                                  </p:childTnLst>
                                </p:cTn>
                              </p:par>
                            </p:childTnLst>
                          </p:cTn>
                        </p:par>
                        <p:par>
                          <p:cTn id="74" fill="hold">
                            <p:stCondLst>
                              <p:cond delay="1000"/>
                            </p:stCondLst>
                            <p:childTnLst>
                              <p:par>
                                <p:cTn id="75" presetID="10" presetClass="exit" presetSubtype="0" fill="hold" grpId="1" nodeType="afterEffect">
                                  <p:stCondLst>
                                    <p:cond delay="0"/>
                                  </p:stCondLst>
                                  <p:childTnLst>
                                    <p:animEffect transition="out" filter="fade">
                                      <p:cBhvr>
                                        <p:cTn id="76" dur="500"/>
                                        <p:tgtEl>
                                          <p:spTgt spid="103"/>
                                        </p:tgtEl>
                                      </p:cBhvr>
                                    </p:animEffect>
                                    <p:set>
                                      <p:cBhvr>
                                        <p:cTn id="77" dur="1" fill="hold">
                                          <p:stCondLst>
                                            <p:cond delay="499"/>
                                          </p:stCondLst>
                                        </p:cTn>
                                        <p:tgtEl>
                                          <p:spTgt spid="103"/>
                                        </p:tgtEl>
                                        <p:attrNameLst>
                                          <p:attrName>style.visibility</p:attrName>
                                        </p:attrNameLst>
                                      </p:cBhvr>
                                      <p:to>
                                        <p:strVal val="hidden"/>
                                      </p:to>
                                    </p:set>
                                  </p:childTnLst>
                                </p:cTn>
                              </p:par>
                            </p:childTnLst>
                          </p:cTn>
                        </p:par>
                        <p:par>
                          <p:cTn id="78" fill="hold">
                            <p:stCondLst>
                              <p:cond delay="1500"/>
                            </p:stCondLst>
                            <p:childTnLst>
                              <p:par>
                                <p:cTn id="79" presetID="10" presetClass="entr" presetSubtype="0" fill="hold" nodeType="after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fade">
                                      <p:cBhvr>
                                        <p:cTn id="81" dur="500"/>
                                        <p:tgtEl>
                                          <p:spTgt spid="10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11">
                                            <p:txEl>
                                              <p:pRg st="2" end="2"/>
                                            </p:txEl>
                                          </p:spTgt>
                                        </p:tgtEl>
                                        <p:attrNameLst>
                                          <p:attrName>style.visibility</p:attrName>
                                        </p:attrNameLst>
                                      </p:cBhvr>
                                      <p:to>
                                        <p:strVal val="visible"/>
                                      </p:to>
                                    </p:set>
                                    <p:animEffect transition="in" filter="fade">
                                      <p:cBhvr>
                                        <p:cTn id="86" dur="500"/>
                                        <p:tgtEl>
                                          <p:spTgt spid="211">
                                            <p:txEl>
                                              <p:pRg st="2" end="2"/>
                                            </p:txEl>
                                          </p:spTgt>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134"/>
                                        </p:tgtEl>
                                        <p:attrNameLst>
                                          <p:attrName>style.visibility</p:attrName>
                                        </p:attrNameLst>
                                      </p:cBhvr>
                                      <p:to>
                                        <p:strVal val="visible"/>
                                      </p:to>
                                    </p:set>
                                    <p:animEffect transition="in" filter="fade">
                                      <p:cBhvr>
                                        <p:cTn id="90" dur="500"/>
                                        <p:tgtEl>
                                          <p:spTgt spid="134"/>
                                        </p:tgtEl>
                                      </p:cBhvr>
                                    </p:animEffect>
                                  </p:childTnLst>
                                </p:cTn>
                              </p:par>
                            </p:childTnLst>
                          </p:cTn>
                        </p:par>
                        <p:par>
                          <p:cTn id="91" fill="hold">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181"/>
                                        </p:tgtEl>
                                        <p:attrNameLst>
                                          <p:attrName>style.visibility</p:attrName>
                                        </p:attrNameLst>
                                      </p:cBhvr>
                                      <p:to>
                                        <p:strVal val="visible"/>
                                      </p:to>
                                    </p:set>
                                    <p:animEffect transition="in" filter="wipe(left)">
                                      <p:cBhvr>
                                        <p:cTn id="94" dur="500"/>
                                        <p:tgtEl>
                                          <p:spTgt spid="181"/>
                                        </p:tgtEl>
                                      </p:cBhvr>
                                    </p:animEffect>
                                  </p:childTnLst>
                                </p:cTn>
                              </p:par>
                            </p:childTnLst>
                          </p:cTn>
                        </p:par>
                        <p:par>
                          <p:cTn id="95" fill="hold">
                            <p:stCondLst>
                              <p:cond delay="1500"/>
                            </p:stCondLst>
                            <p:childTnLst>
                              <p:par>
                                <p:cTn id="96" presetID="10" presetClass="exit" presetSubtype="0" fill="hold" grpId="1" nodeType="afterEffect">
                                  <p:stCondLst>
                                    <p:cond delay="0"/>
                                  </p:stCondLst>
                                  <p:childTnLst>
                                    <p:animEffect transition="out" filter="fade">
                                      <p:cBhvr>
                                        <p:cTn id="97" dur="500"/>
                                        <p:tgtEl>
                                          <p:spTgt spid="181"/>
                                        </p:tgtEl>
                                      </p:cBhvr>
                                    </p:animEffect>
                                    <p:set>
                                      <p:cBhvr>
                                        <p:cTn id="98" dur="1" fill="hold">
                                          <p:stCondLst>
                                            <p:cond delay="499"/>
                                          </p:stCondLst>
                                        </p:cTn>
                                        <p:tgtEl>
                                          <p:spTgt spid="181"/>
                                        </p:tgtEl>
                                        <p:attrNameLst>
                                          <p:attrName>style.visibility</p:attrName>
                                        </p:attrNameLst>
                                      </p:cBhvr>
                                      <p:to>
                                        <p:strVal val="hidden"/>
                                      </p:to>
                                    </p:set>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120"/>
                                        </p:tgtEl>
                                        <p:attrNameLst>
                                          <p:attrName>style.visibility</p:attrName>
                                        </p:attrNameLst>
                                      </p:cBhvr>
                                      <p:to>
                                        <p:strVal val="visible"/>
                                      </p:to>
                                    </p:set>
                                    <p:animEffect transition="in" filter="fade">
                                      <p:cBhvr>
                                        <p:cTn id="102" dur="500"/>
                                        <p:tgtEl>
                                          <p:spTgt spid="120"/>
                                        </p:tgtEl>
                                      </p:cBhvr>
                                    </p:animEffect>
                                  </p:childTnLst>
                                </p:cTn>
                              </p:par>
                            </p:childTnLst>
                          </p:cTn>
                        </p:par>
                        <p:par>
                          <p:cTn id="103" fill="hold">
                            <p:stCondLst>
                              <p:cond delay="2500"/>
                            </p:stCondLst>
                            <p:childTnLst>
                              <p:par>
                                <p:cTn id="104" presetID="42" presetClass="path" presetSubtype="0" accel="50000" decel="50000" fill="hold" nodeType="afterEffect">
                                  <p:stCondLst>
                                    <p:cond delay="0"/>
                                  </p:stCondLst>
                                  <p:childTnLst>
                                    <p:animMotion origin="layout" path="M 4.32984E-6 -2.67817E-6 L -0.62267 -0.00295 " pathEditMode="relative" rAng="0" ptsTypes="AA">
                                      <p:cBhvr>
                                        <p:cTn id="105" dur="2000" fill="hold"/>
                                        <p:tgtEl>
                                          <p:spTgt spid="120"/>
                                        </p:tgtEl>
                                        <p:attrNameLst>
                                          <p:attrName>ppt_x</p:attrName>
                                          <p:attrName>ppt_y</p:attrName>
                                        </p:attrNameLst>
                                      </p:cBhvr>
                                      <p:rCtr x="-31172" y="-159"/>
                                    </p:animMotion>
                                  </p:childTnLst>
                                </p:cTn>
                              </p:par>
                              <p:par>
                                <p:cTn id="106" presetID="10" presetClass="entr" presetSubtype="0" fill="hold" grpId="0" nodeType="withEffect">
                                  <p:stCondLst>
                                    <p:cond delay="0"/>
                                  </p:stCondLst>
                                  <p:childTnLst>
                                    <p:set>
                                      <p:cBhvr>
                                        <p:cTn id="107" dur="1" fill="hold">
                                          <p:stCondLst>
                                            <p:cond delay="0"/>
                                          </p:stCondLst>
                                        </p:cTn>
                                        <p:tgtEl>
                                          <p:spTgt spid="211"/>
                                        </p:tgtEl>
                                        <p:attrNameLst>
                                          <p:attrName>style.visibility</p:attrName>
                                        </p:attrNameLst>
                                      </p:cBhvr>
                                      <p:to>
                                        <p:strVal val="visible"/>
                                      </p:to>
                                    </p:set>
                                    <p:animEffect transition="in" filter="fade">
                                      <p:cBhvr>
                                        <p:cTn id="108" dur="500"/>
                                        <p:tgtEl>
                                          <p:spTgt spid="211"/>
                                        </p:tgtEl>
                                      </p:cBhvr>
                                    </p:animEffect>
                                  </p:childTnLst>
                                </p:cTn>
                              </p:par>
                            </p:childTnLst>
                          </p:cTn>
                        </p:par>
                        <p:par>
                          <p:cTn id="109" fill="hold">
                            <p:stCondLst>
                              <p:cond delay="4500"/>
                            </p:stCondLst>
                            <p:childTnLst>
                              <p:par>
                                <p:cTn id="110" presetID="10" presetClass="entr" presetSubtype="0" fill="hold" grpId="0" nodeType="afterEffect">
                                  <p:stCondLst>
                                    <p:cond delay="0"/>
                                  </p:stCondLst>
                                  <p:childTnLst>
                                    <p:set>
                                      <p:cBhvr>
                                        <p:cTn id="111" dur="1" fill="hold">
                                          <p:stCondLst>
                                            <p:cond delay="0"/>
                                          </p:stCondLst>
                                        </p:cTn>
                                        <p:tgtEl>
                                          <p:spTgt spid="212"/>
                                        </p:tgtEl>
                                        <p:attrNameLst>
                                          <p:attrName>style.visibility</p:attrName>
                                        </p:attrNameLst>
                                      </p:cBhvr>
                                      <p:to>
                                        <p:strVal val="visible"/>
                                      </p:to>
                                    </p:set>
                                    <p:animEffect transition="in" filter="fade">
                                      <p:cBhvr>
                                        <p:cTn id="112" dur="500"/>
                                        <p:tgtEl>
                                          <p:spTgt spid="212"/>
                                        </p:tgtEl>
                                      </p:cBhvr>
                                    </p:animEffect>
                                  </p:childTnLst>
                                </p:cTn>
                              </p:par>
                            </p:childTnLst>
                          </p:cTn>
                        </p:par>
                        <p:par>
                          <p:cTn id="113" fill="hold">
                            <p:stCondLst>
                              <p:cond delay="5000"/>
                            </p:stCondLst>
                            <p:childTnLst>
                              <p:par>
                                <p:cTn id="114" presetID="22" presetClass="entr" presetSubtype="4" fill="hold" grpId="0" nodeType="afterEffect">
                                  <p:stCondLst>
                                    <p:cond delay="0"/>
                                  </p:stCondLst>
                                  <p:childTnLst>
                                    <p:set>
                                      <p:cBhvr>
                                        <p:cTn id="115" dur="1" fill="hold">
                                          <p:stCondLst>
                                            <p:cond delay="0"/>
                                          </p:stCondLst>
                                        </p:cTn>
                                        <p:tgtEl>
                                          <p:spTgt spid="177"/>
                                        </p:tgtEl>
                                        <p:attrNameLst>
                                          <p:attrName>style.visibility</p:attrName>
                                        </p:attrNameLst>
                                      </p:cBhvr>
                                      <p:to>
                                        <p:strVal val="visible"/>
                                      </p:to>
                                    </p:set>
                                    <p:animEffect transition="in" filter="wipe(down)">
                                      <p:cBhvr>
                                        <p:cTn id="116" dur="500"/>
                                        <p:tgtEl>
                                          <p:spTgt spid="177"/>
                                        </p:tgtEl>
                                      </p:cBhvr>
                                    </p:animEffect>
                                  </p:childTnLst>
                                </p:cTn>
                              </p:par>
                            </p:childTnLst>
                          </p:cTn>
                        </p:par>
                        <p:par>
                          <p:cTn id="117" fill="hold">
                            <p:stCondLst>
                              <p:cond delay="5500"/>
                            </p:stCondLst>
                            <p:childTnLst>
                              <p:par>
                                <p:cTn id="118" presetID="10" presetClass="entr" presetSubtype="0" fill="hold" grpId="0" nodeType="afterEffect">
                                  <p:stCondLst>
                                    <p:cond delay="0"/>
                                  </p:stCondLst>
                                  <p:childTnLst>
                                    <p:set>
                                      <p:cBhvr>
                                        <p:cTn id="119" dur="1" fill="hold">
                                          <p:stCondLst>
                                            <p:cond delay="0"/>
                                          </p:stCondLst>
                                        </p:cTn>
                                        <p:tgtEl>
                                          <p:spTgt spid="138"/>
                                        </p:tgtEl>
                                        <p:attrNameLst>
                                          <p:attrName>style.visibility</p:attrName>
                                        </p:attrNameLst>
                                      </p:cBhvr>
                                      <p:to>
                                        <p:strVal val="visible"/>
                                      </p:to>
                                    </p:set>
                                    <p:animEffect transition="in" filter="fade">
                                      <p:cBhvr>
                                        <p:cTn id="120" dur="500"/>
                                        <p:tgtEl>
                                          <p:spTgt spid="138"/>
                                        </p:tgtEl>
                                      </p:cBhvr>
                                    </p:animEffect>
                                  </p:childTnLst>
                                </p:cTn>
                              </p:par>
                            </p:childTnLst>
                          </p:cTn>
                        </p:par>
                        <p:par>
                          <p:cTn id="121" fill="hold">
                            <p:stCondLst>
                              <p:cond delay="6000"/>
                            </p:stCondLst>
                            <p:childTnLst>
                              <p:par>
                                <p:cTn id="122" presetID="10" presetClass="exit" presetSubtype="0" fill="hold" grpId="1" nodeType="afterEffect">
                                  <p:stCondLst>
                                    <p:cond delay="0"/>
                                  </p:stCondLst>
                                  <p:childTnLst>
                                    <p:animEffect transition="out" filter="fade">
                                      <p:cBhvr>
                                        <p:cTn id="123" dur="500"/>
                                        <p:tgtEl>
                                          <p:spTgt spid="177"/>
                                        </p:tgtEl>
                                      </p:cBhvr>
                                    </p:animEffect>
                                    <p:set>
                                      <p:cBhvr>
                                        <p:cTn id="124" dur="1" fill="hold">
                                          <p:stCondLst>
                                            <p:cond delay="499"/>
                                          </p:stCondLst>
                                        </p:cTn>
                                        <p:tgtEl>
                                          <p:spTgt spid="177"/>
                                        </p:tgtEl>
                                        <p:attrNameLst>
                                          <p:attrName>style.visibility</p:attrName>
                                        </p:attrNameLst>
                                      </p:cBhvr>
                                      <p:to>
                                        <p:strVal val="hidden"/>
                                      </p:to>
                                    </p:set>
                                  </p:childTnLst>
                                </p:cTn>
                              </p:par>
                            </p:childTnLst>
                          </p:cTn>
                        </p:par>
                        <p:par>
                          <p:cTn id="125" fill="hold">
                            <p:stCondLst>
                              <p:cond delay="6500"/>
                            </p:stCondLst>
                            <p:childTnLst>
                              <p:par>
                                <p:cTn id="126" presetID="22" presetClass="entr" presetSubtype="1" fill="hold" grpId="0" nodeType="afterEffect">
                                  <p:stCondLst>
                                    <p:cond delay="0"/>
                                  </p:stCondLst>
                                  <p:childTnLst>
                                    <p:set>
                                      <p:cBhvr>
                                        <p:cTn id="127" dur="1" fill="hold">
                                          <p:stCondLst>
                                            <p:cond delay="0"/>
                                          </p:stCondLst>
                                        </p:cTn>
                                        <p:tgtEl>
                                          <p:spTgt spid="121"/>
                                        </p:tgtEl>
                                        <p:attrNameLst>
                                          <p:attrName>style.visibility</p:attrName>
                                        </p:attrNameLst>
                                      </p:cBhvr>
                                      <p:to>
                                        <p:strVal val="visible"/>
                                      </p:to>
                                    </p:set>
                                    <p:animEffect transition="in" filter="wipe(up)">
                                      <p:cBhvr>
                                        <p:cTn id="128"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202" grpId="0"/>
      <p:bldP spid="203" grpId="0"/>
      <p:bldP spid="210" grpId="0"/>
      <p:bldP spid="211" grpId="0"/>
      <p:bldP spid="212" grpId="0"/>
      <p:bldP spid="125" grpId="0" animBg="1"/>
      <p:bldP spid="132" grpId="0" animBg="1"/>
      <p:bldP spid="138" grpId="0" animBg="1"/>
      <p:bldP spid="177" grpId="0" animBg="1"/>
      <p:bldP spid="177" grpId="1" animBg="1"/>
      <p:bldP spid="179" grpId="0" animBg="1"/>
      <p:bldP spid="179" grpId="1" animBg="1"/>
      <p:bldP spid="181" grpId="0" animBg="1"/>
      <p:bldP spid="181" grpId="1" animBg="1"/>
      <p:bldP spid="6" grpId="0" animBg="1"/>
      <p:bldP spid="121" grpId="0" animBg="1"/>
      <p:bldP spid="103" grpId="0" animBg="1"/>
      <p:bldP spid="10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Pass The Hash (</a:t>
            </a:r>
            <a:r>
              <a:rPr lang="en-US" err="1"/>
              <a:t>PtH</a:t>
            </a:r>
            <a:r>
              <a:rPr lang="en-US"/>
              <a:t>)</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58944" y="1884960"/>
            <a:ext cx="11653523" cy="439481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a:latin typeface="+mn-lt"/>
              </a:rPr>
              <a:t>An attacker who has stolen a user account’s credentials has access to all the resources, rights, and privileges of that account</a:t>
            </a:r>
          </a:p>
          <a:p>
            <a:pPr marL="0" indent="0" algn="just">
              <a:buNone/>
            </a:pPr>
            <a:r>
              <a:rPr lang="en-US" sz="1800">
                <a:latin typeface="+mn-lt"/>
              </a:rPr>
              <a:t>If the compromised account is a privileged account, such as a domain administrator account, the attacker gains domain administrative rights</a:t>
            </a:r>
          </a:p>
          <a:p>
            <a:pPr marL="0" indent="0" algn="just">
              <a:buNone/>
            </a:pPr>
            <a:r>
              <a:rPr lang="en-US" sz="1800">
                <a:latin typeface="+mn-lt"/>
              </a:rPr>
              <a:t>For an attacker to reuse a stolen password hash on another host, he or she must meet the following requirements:</a:t>
            </a:r>
            <a:endParaRPr lang="fr-FR" sz="1800">
              <a:latin typeface="+mn-lt"/>
            </a:endParaRPr>
          </a:p>
          <a:p>
            <a:pPr lvl="1" algn="just"/>
            <a:r>
              <a:rPr lang="en-US" sz="1800"/>
              <a:t>The attacker must be able to contact the remote computer over the network, and the computer must have listening services that accept network connections.</a:t>
            </a:r>
          </a:p>
          <a:p>
            <a:pPr lvl="1" algn="just"/>
            <a:r>
              <a:rPr lang="en-US" sz="1800"/>
              <a:t>The account and corresponding password hash value the attacker obtained from the compromised computer must be valid on the computer to which the attacker is authenticating (for example, if both computers are in the same domain or local accounts with the same user name and password exist on both computers).</a:t>
            </a:r>
          </a:p>
          <a:p>
            <a:pPr lvl="1" algn="just">
              <a:spcBef>
                <a:spcPts val="600"/>
              </a:spcBef>
              <a:spcAft>
                <a:spcPts val="600"/>
              </a:spcAft>
            </a:pPr>
            <a:r>
              <a:rPr lang="en-US" sz="1800"/>
              <a:t>The compromised account must have the Network logon user right on the remote computer.</a:t>
            </a:r>
            <a:endParaRPr lang="en-US" sz="2353">
              <a:gradFill>
                <a:gsLst>
                  <a:gs pos="1250">
                    <a:srgbClr val="505050"/>
                  </a:gs>
                  <a:gs pos="100000">
                    <a:srgbClr val="505050"/>
                  </a:gs>
                </a:gsLst>
                <a:lin ang="5400000" scaled="0"/>
              </a:gradFill>
            </a:endParaRPr>
          </a:p>
          <a:p>
            <a:pPr>
              <a:buFont typeface="Wingdings" panose="05000000000000000000" pitchFamily="2" charset="2"/>
              <a:buChar char="§"/>
              <a:defRPr/>
            </a:pPr>
            <a:endParaRPr lang="en-US" sz="3529">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36432124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Pass The Hash (</a:t>
            </a:r>
            <a:r>
              <a:rPr lang="en-US" err="1"/>
              <a:t>PtH</a:t>
            </a:r>
            <a:r>
              <a:rPr lang="en-US"/>
              <a:t>)</a:t>
            </a:r>
          </a:p>
        </p:txBody>
      </p:sp>
      <p:graphicFrame>
        <p:nvGraphicFramePr>
          <p:cNvPr id="4" name="Tableau 4">
            <a:extLst>
              <a:ext uri="{FF2B5EF4-FFF2-40B4-BE49-F238E27FC236}">
                <a16:creationId xmlns:a16="http://schemas.microsoft.com/office/drawing/2014/main" id="{605A7480-4836-4C53-9CF8-AF6AD1ED307E}"/>
              </a:ext>
            </a:extLst>
          </p:cNvPr>
          <p:cNvGraphicFramePr>
            <a:graphicFrameLocks noGrp="1"/>
          </p:cNvGraphicFramePr>
          <p:nvPr>
            <p:extLst>
              <p:ext uri="{D42A27DB-BD31-4B8C-83A1-F6EECF244321}">
                <p14:modId xmlns:p14="http://schemas.microsoft.com/office/powerpoint/2010/main" val="3357938735"/>
              </p:ext>
            </p:extLst>
          </p:nvPr>
        </p:nvGraphicFramePr>
        <p:xfrm>
          <a:off x="376365" y="2602949"/>
          <a:ext cx="10894423" cy="3927565"/>
        </p:xfrm>
        <a:graphic>
          <a:graphicData uri="http://schemas.openxmlformats.org/drawingml/2006/table">
            <a:tbl>
              <a:tblPr firstRow="1">
                <a:tableStyleId>{5C22544A-7EE6-4342-B048-85BDC9FD1C3A}</a:tableStyleId>
              </a:tblPr>
              <a:tblGrid>
                <a:gridCol w="2866100">
                  <a:extLst>
                    <a:ext uri="{9D8B030D-6E8A-4147-A177-3AD203B41FA5}">
                      <a16:colId xmlns:a16="http://schemas.microsoft.com/office/drawing/2014/main" val="2764126812"/>
                    </a:ext>
                  </a:extLst>
                </a:gridCol>
                <a:gridCol w="8028323">
                  <a:extLst>
                    <a:ext uri="{9D8B030D-6E8A-4147-A177-3AD203B41FA5}">
                      <a16:colId xmlns:a16="http://schemas.microsoft.com/office/drawing/2014/main" val="2502612540"/>
                    </a:ext>
                  </a:extLst>
                </a:gridCol>
              </a:tblGrid>
              <a:tr h="302121">
                <a:tc>
                  <a:txBody>
                    <a:bodyPr/>
                    <a:lstStyle/>
                    <a:p>
                      <a:pPr>
                        <a:spcAft>
                          <a:spcPts val="1200"/>
                        </a:spcAft>
                      </a:pPr>
                      <a:r>
                        <a:rPr lang="en-US" sz="1800">
                          <a:effectLst/>
                        </a:rPr>
                        <a:t>Attack activities</a:t>
                      </a:r>
                      <a:endParaRPr lang="fr-FR" sz="18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1200"/>
                        </a:spcAft>
                      </a:pPr>
                      <a:r>
                        <a:rPr lang="en-US" sz="1800">
                          <a:effectLst/>
                        </a:rPr>
                        <a:t>Description</a:t>
                      </a:r>
                      <a:endParaRPr lang="fr-FR" sz="18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1150843"/>
                  </a:ext>
                </a:extLst>
              </a:tr>
              <a:tr h="1812722">
                <a:tc>
                  <a:txBody>
                    <a:bodyPr/>
                    <a:lstStyle/>
                    <a:p>
                      <a:pPr>
                        <a:spcAft>
                          <a:spcPts val="1200"/>
                        </a:spcAft>
                      </a:pPr>
                      <a:r>
                        <a:rPr lang="en-US" sz="2000">
                          <a:effectLst/>
                        </a:rPr>
                        <a:t>Lateral movement</a:t>
                      </a:r>
                      <a:endParaRPr lang="fr-FR" sz="2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1200"/>
                        </a:spcAft>
                      </a:pPr>
                      <a:r>
                        <a:rPr lang="en-US" sz="1800">
                          <a:effectLst/>
                        </a:rPr>
                        <a:t>The attacker uses the credentials he or she obtained from a compromised computer to gain access to another computer of the same value to the organization. For example, the attacker could use stolen credentials for the built-in local Administrator account from the compromised computer to gain access to another computer that has the same user name and password.</a:t>
                      </a:r>
                      <a:endParaRPr lang="fr-FR" sz="18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74326238"/>
                  </a:ext>
                </a:extLst>
              </a:tr>
              <a:tr h="1812722">
                <a:tc>
                  <a:txBody>
                    <a:bodyPr/>
                    <a:lstStyle/>
                    <a:p>
                      <a:pPr>
                        <a:spcAft>
                          <a:spcPts val="1200"/>
                        </a:spcAft>
                      </a:pPr>
                      <a:r>
                        <a:rPr lang="en-US" sz="2000">
                          <a:effectLst/>
                        </a:rPr>
                        <a:t>Privilege escalation</a:t>
                      </a:r>
                      <a:endParaRPr lang="fr-FR" sz="20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1200"/>
                        </a:spcAft>
                      </a:pPr>
                      <a:r>
                        <a:rPr lang="en-US" sz="1800">
                          <a:effectLst/>
                        </a:rPr>
                        <a:t>The attacker uses the credentials he or she obtained from a compromised computer to gain access to another computer of greater value to the organization. For example, an attacker who has compromised a workstation computer could gain administrative access to a server computer by stealing the credentials of server administrators who log on to the compromised workstation.</a:t>
                      </a:r>
                      <a:endParaRPr lang="fr-FR" sz="18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286127"/>
                  </a:ext>
                </a:extLst>
              </a:tr>
            </a:tbl>
          </a:graphicData>
        </a:graphic>
      </p:graphicFrame>
      <p:sp>
        <p:nvSpPr>
          <p:cNvPr id="3" name="Rectangle 2">
            <a:extLst>
              <a:ext uri="{FF2B5EF4-FFF2-40B4-BE49-F238E27FC236}">
                <a16:creationId xmlns:a16="http://schemas.microsoft.com/office/drawing/2014/main" id="{E2B430A9-A89C-4E7F-AFB0-AEA45E4D02C6}"/>
              </a:ext>
            </a:extLst>
          </p:cNvPr>
          <p:cNvSpPr/>
          <p:nvPr/>
        </p:nvSpPr>
        <p:spPr>
          <a:xfrm>
            <a:off x="376365" y="1741609"/>
            <a:ext cx="9261706" cy="369332"/>
          </a:xfrm>
          <a:prstGeom prst="rect">
            <a:avLst/>
          </a:prstGeom>
        </p:spPr>
        <p:txBody>
          <a:bodyPr wrap="square">
            <a:spAutoFit/>
          </a:bodyPr>
          <a:lstStyle/>
          <a:p>
            <a:r>
              <a:rPr lang="en-US">
                <a:latin typeface="Segoe UI" panose="020B0502040204020203" pitchFamily="34" charset="0"/>
                <a:ea typeface="Calibri" panose="020F0502020204030204" pitchFamily="34" charset="0"/>
              </a:rPr>
              <a:t>lists the types of </a:t>
            </a:r>
            <a:r>
              <a:rPr lang="en-US" err="1">
                <a:latin typeface="Segoe UI" panose="020B0502040204020203" pitchFamily="34" charset="0"/>
                <a:ea typeface="Calibri" panose="020F0502020204030204" pitchFamily="34" charset="0"/>
              </a:rPr>
              <a:t>PtH</a:t>
            </a:r>
            <a:r>
              <a:rPr lang="en-US">
                <a:latin typeface="Segoe UI" panose="020B0502040204020203" pitchFamily="34" charset="0"/>
                <a:ea typeface="Calibri" panose="020F0502020204030204" pitchFamily="34" charset="0"/>
              </a:rPr>
              <a:t> attack activities an attacker can perform after the initial compromise</a:t>
            </a:r>
            <a:endParaRPr lang="fr-FR"/>
          </a:p>
        </p:txBody>
      </p:sp>
    </p:spTree>
    <p:extLst>
      <p:ext uri="{BB962C8B-B14F-4D97-AF65-F5344CB8AC3E}">
        <p14:creationId xmlns:p14="http://schemas.microsoft.com/office/powerpoint/2010/main" val="22639115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43">
            <a:extLst>
              <a:ext uri="{FF2B5EF4-FFF2-40B4-BE49-F238E27FC236}">
                <a16:creationId xmlns:a16="http://schemas.microsoft.com/office/drawing/2014/main" id="{7F6451A2-3082-467B-AA82-4C0C729C804E}"/>
              </a:ext>
            </a:extLst>
          </p:cNvPr>
          <p:cNvSpPr txBox="1"/>
          <p:nvPr/>
        </p:nvSpPr>
        <p:spPr>
          <a:xfrm>
            <a:off x="488960" y="3939736"/>
            <a:ext cx="3667192" cy="997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defPPr>
              <a:defRPr lang="en-US"/>
            </a:defPPr>
            <a:lvl1pPr marR="0" lvl="0" indent="0" algn="ctr" defTabSz="895579" fontAlgn="auto">
              <a:spcBef>
                <a:spcPts val="0"/>
              </a:spcBef>
              <a:spcAft>
                <a:spcPts val="0"/>
              </a:spcAft>
              <a:buClrTx/>
              <a:buSzTx/>
              <a:buFontTx/>
              <a:buNone/>
              <a:tabLst/>
              <a:defRPr sz="2000" kern="0">
                <a:gradFill>
                  <a:gsLst>
                    <a:gs pos="0">
                      <a:srgbClr val="FFFFFF"/>
                    </a:gs>
                    <a:gs pos="100000">
                      <a:srgbClr val="FFFFFF"/>
                    </a:gs>
                  </a:gsLst>
                  <a:lin ang="5400000" scaled="0"/>
                </a:gradFill>
                <a:latin typeface="Segoe UI Semi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568">
                <a:solidFill>
                  <a:srgbClr val="0179D7"/>
                </a:solidFill>
              </a:rPr>
              <a:t>The attacker must have administrative access on the initial compromised computer to steal these credentials</a:t>
            </a:r>
          </a:p>
        </p:txBody>
      </p:sp>
      <p:sp>
        <p:nvSpPr>
          <p:cNvPr id="30" name="Rectangle 29">
            <a:extLst>
              <a:ext uri="{FF2B5EF4-FFF2-40B4-BE49-F238E27FC236}">
                <a16:creationId xmlns:a16="http://schemas.microsoft.com/office/drawing/2014/main" id="{900FBE1C-A7C7-4DDA-9228-21E207F1792D}"/>
              </a:ext>
            </a:extLst>
          </p:cNvPr>
          <p:cNvSpPr/>
          <p:nvPr/>
        </p:nvSpPr>
        <p:spPr bwMode="auto">
          <a:xfrm>
            <a:off x="4527058" y="3939736"/>
            <a:ext cx="2712654" cy="1720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p>
            <a:pPr defTabSz="877936">
              <a:defRPr/>
            </a:pPr>
            <a:r>
              <a:rPr lang="en-US" sz="1568" kern="0">
                <a:solidFill>
                  <a:srgbClr val="0179D7"/>
                </a:solidFill>
                <a:latin typeface="Segoe UI Semilight"/>
              </a:rPr>
              <a:t>Administrative access to a computer can include the ability to run a program or script with an account in the local Administrators group</a:t>
            </a:r>
          </a:p>
        </p:txBody>
      </p:sp>
      <p:sp>
        <p:nvSpPr>
          <p:cNvPr id="31" name="Rectangle 30">
            <a:extLst>
              <a:ext uri="{FF2B5EF4-FFF2-40B4-BE49-F238E27FC236}">
                <a16:creationId xmlns:a16="http://schemas.microsoft.com/office/drawing/2014/main" id="{9653DA27-B5E7-4061-90ED-75153D411E72}"/>
              </a:ext>
            </a:extLst>
          </p:cNvPr>
          <p:cNvSpPr/>
          <p:nvPr/>
        </p:nvSpPr>
        <p:spPr bwMode="auto">
          <a:xfrm>
            <a:off x="7932003" y="3939736"/>
            <a:ext cx="3477041" cy="1720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p>
            <a:pPr defTabSz="877936"/>
            <a:r>
              <a:rPr lang="en-US" sz="1568" kern="0">
                <a:solidFill>
                  <a:srgbClr val="0179D7"/>
                </a:solidFill>
                <a:latin typeface="Segoe UI Semilight"/>
              </a:rPr>
              <a:t>Attackers can also achieve this type of access through administrator-equivalent privileges, such as those used to debug programs, loading and unloading device drivers, and take ownership privileges</a:t>
            </a:r>
          </a:p>
        </p:txBody>
      </p:sp>
      <p:cxnSp>
        <p:nvCxnSpPr>
          <p:cNvPr id="38" name="Straight Connector 11">
            <a:extLst>
              <a:ext uri="{FF2B5EF4-FFF2-40B4-BE49-F238E27FC236}">
                <a16:creationId xmlns:a16="http://schemas.microsoft.com/office/drawing/2014/main" id="{49222471-3BD8-4EC7-B581-310DCB5F7BD3}"/>
              </a:ext>
            </a:extLst>
          </p:cNvPr>
          <p:cNvCxnSpPr>
            <a:cxnSpLocks/>
          </p:cNvCxnSpPr>
          <p:nvPr/>
        </p:nvCxnSpPr>
        <p:spPr>
          <a:xfrm>
            <a:off x="448213" y="1509178"/>
            <a:ext cx="0" cy="1202691"/>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11">
            <a:extLst>
              <a:ext uri="{FF2B5EF4-FFF2-40B4-BE49-F238E27FC236}">
                <a16:creationId xmlns:a16="http://schemas.microsoft.com/office/drawing/2014/main" id="{77D86FF2-3733-4CA1-B9AA-929D68E20390}"/>
              </a:ext>
            </a:extLst>
          </p:cNvPr>
          <p:cNvCxnSpPr>
            <a:cxnSpLocks/>
          </p:cNvCxnSpPr>
          <p:nvPr/>
        </p:nvCxnSpPr>
        <p:spPr>
          <a:xfrm>
            <a:off x="448213" y="2711868"/>
            <a:ext cx="914380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151">
            <a:extLst>
              <a:ext uri="{FF2B5EF4-FFF2-40B4-BE49-F238E27FC236}">
                <a16:creationId xmlns:a16="http://schemas.microsoft.com/office/drawing/2014/main" id="{08C38C55-F593-43D7-A98C-F3D9C6CDA14D}"/>
              </a:ext>
            </a:extLst>
          </p:cNvPr>
          <p:cNvSpPr/>
          <p:nvPr/>
        </p:nvSpPr>
        <p:spPr bwMode="auto">
          <a:xfrm>
            <a:off x="1525017" y="1853925"/>
            <a:ext cx="1725504" cy="1725504"/>
          </a:xfrm>
          <a:prstGeom prst="ellipse">
            <a:avLst/>
          </a:prstGeom>
          <a:solidFill>
            <a:srgbClr val="0078D7"/>
          </a:solidFill>
          <a:ln w="28575" cap="flat" cmpd="sng" algn="ctr">
            <a:solidFill>
              <a:srgbClr val="FFFFFF"/>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algn="ctr" defTabSz="1075108" fontAlgn="base">
              <a:lnSpc>
                <a:spcPct val="90000"/>
              </a:lnSpc>
              <a:spcBef>
                <a:spcPct val="0"/>
              </a:spcBef>
              <a:spcAft>
                <a:spcPct val="0"/>
              </a:spcAft>
              <a:defRPr/>
            </a:pPr>
            <a:endParaRPr lang="en-US" sz="27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175">
            <a:extLst>
              <a:ext uri="{FF2B5EF4-FFF2-40B4-BE49-F238E27FC236}">
                <a16:creationId xmlns:a16="http://schemas.microsoft.com/office/drawing/2014/main" id="{C2A6CC6B-3072-4D00-88FA-61272ED9FFEE}"/>
              </a:ext>
            </a:extLst>
          </p:cNvPr>
          <p:cNvSpPr/>
          <p:nvPr/>
        </p:nvSpPr>
        <p:spPr bwMode="auto">
          <a:xfrm>
            <a:off x="5105611" y="1853925"/>
            <a:ext cx="1738295" cy="1738295"/>
          </a:xfrm>
          <a:prstGeom prst="ellipse">
            <a:avLst/>
          </a:prstGeom>
          <a:solidFill>
            <a:srgbClr val="0078D7"/>
          </a:solidFill>
          <a:ln w="28575" cap="flat" cmpd="sng" algn="ctr">
            <a:solidFill>
              <a:srgbClr val="FFFFFF"/>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algn="ctr" defTabSz="1075108" fontAlgn="base">
              <a:lnSpc>
                <a:spcPct val="90000"/>
              </a:lnSpc>
              <a:spcBef>
                <a:spcPct val="0"/>
              </a:spcBef>
              <a:spcAft>
                <a:spcPct val="0"/>
              </a:spcAft>
              <a:defRPr/>
            </a:pPr>
            <a:endParaRPr lang="en-US" sz="27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ZoneTexte 34">
            <a:extLst>
              <a:ext uri="{FF2B5EF4-FFF2-40B4-BE49-F238E27FC236}">
                <a16:creationId xmlns:a16="http://schemas.microsoft.com/office/drawing/2014/main" id="{3ACF840E-DCA9-4FE3-87D5-FCAD8214B301}"/>
              </a:ext>
            </a:extLst>
          </p:cNvPr>
          <p:cNvSpPr txBox="1"/>
          <p:nvPr/>
        </p:nvSpPr>
        <p:spPr>
          <a:xfrm>
            <a:off x="1793397" y="2060506"/>
            <a:ext cx="1188743" cy="1375872"/>
          </a:xfrm>
          <a:prstGeom prst="rect">
            <a:avLst/>
          </a:prstGeom>
          <a:noFill/>
        </p:spPr>
        <p:txBody>
          <a:bodyPr wrap="square" lIns="179285" tIns="143428" rIns="179285" bIns="143428" rtlCol="0">
            <a:spAutoFit/>
          </a:bodyPr>
          <a:lstStyle/>
          <a:p>
            <a:pPr algn="ctr">
              <a:lnSpc>
                <a:spcPct val="90000"/>
              </a:lnSpc>
              <a:spcAft>
                <a:spcPts val="588"/>
              </a:spcAft>
            </a:pPr>
            <a:r>
              <a:rPr lang="fr-FR" sz="7842" b="1">
                <a:solidFill>
                  <a:schemeClr val="bg1"/>
                </a:solidFill>
              </a:rPr>
              <a:t>1</a:t>
            </a:r>
          </a:p>
        </p:txBody>
      </p:sp>
      <p:sp>
        <p:nvSpPr>
          <p:cNvPr id="36" name="ZoneTexte 35">
            <a:extLst>
              <a:ext uri="{FF2B5EF4-FFF2-40B4-BE49-F238E27FC236}">
                <a16:creationId xmlns:a16="http://schemas.microsoft.com/office/drawing/2014/main" id="{AB839DE4-C364-4CB9-B3A2-7BD4A7BF49A3}"/>
              </a:ext>
            </a:extLst>
          </p:cNvPr>
          <p:cNvSpPr txBox="1"/>
          <p:nvPr/>
        </p:nvSpPr>
        <p:spPr>
          <a:xfrm>
            <a:off x="5380386" y="2060506"/>
            <a:ext cx="1188743" cy="1375872"/>
          </a:xfrm>
          <a:prstGeom prst="rect">
            <a:avLst/>
          </a:prstGeom>
          <a:noFill/>
        </p:spPr>
        <p:txBody>
          <a:bodyPr wrap="square" lIns="179285" tIns="143428" rIns="179285" bIns="143428" rtlCol="0">
            <a:spAutoFit/>
          </a:bodyPr>
          <a:lstStyle/>
          <a:p>
            <a:pPr algn="ctr">
              <a:lnSpc>
                <a:spcPct val="90000"/>
              </a:lnSpc>
              <a:spcAft>
                <a:spcPts val="588"/>
              </a:spcAft>
            </a:pPr>
            <a:r>
              <a:rPr lang="fr-FR" sz="7842" b="1">
                <a:solidFill>
                  <a:schemeClr val="bg1"/>
                </a:solidFill>
              </a:rPr>
              <a:t>2</a:t>
            </a:r>
          </a:p>
        </p:txBody>
      </p:sp>
      <p:sp>
        <p:nvSpPr>
          <p:cNvPr id="32" name="Oval 181">
            <a:extLst>
              <a:ext uri="{FF2B5EF4-FFF2-40B4-BE49-F238E27FC236}">
                <a16:creationId xmlns:a16="http://schemas.microsoft.com/office/drawing/2014/main" id="{0E486432-EB3F-4AD0-9AC6-76C380AE8C3B}"/>
              </a:ext>
            </a:extLst>
          </p:cNvPr>
          <p:cNvSpPr/>
          <p:nvPr/>
        </p:nvSpPr>
        <p:spPr bwMode="auto">
          <a:xfrm>
            <a:off x="8698994" y="1853924"/>
            <a:ext cx="1607824" cy="1607824"/>
          </a:xfrm>
          <a:prstGeom prst="ellipse">
            <a:avLst/>
          </a:prstGeom>
          <a:solidFill>
            <a:srgbClr val="0078D7"/>
          </a:solidFill>
          <a:ln w="28575" cap="flat" cmpd="sng" algn="ctr">
            <a:solidFill>
              <a:schemeClr val="bg1"/>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algn="ctr" defTabSz="1075108" fontAlgn="base">
              <a:lnSpc>
                <a:spcPct val="90000"/>
              </a:lnSpc>
              <a:spcBef>
                <a:spcPct val="0"/>
              </a:spcBef>
              <a:spcAft>
                <a:spcPct val="0"/>
              </a:spcAft>
              <a:defRPr/>
            </a:pPr>
            <a:endParaRPr lang="en-US" sz="27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ZoneTexte 36">
            <a:extLst>
              <a:ext uri="{FF2B5EF4-FFF2-40B4-BE49-F238E27FC236}">
                <a16:creationId xmlns:a16="http://schemas.microsoft.com/office/drawing/2014/main" id="{DCD41032-B680-4F37-BF70-F2EC40F32DB1}"/>
              </a:ext>
            </a:extLst>
          </p:cNvPr>
          <p:cNvSpPr txBox="1"/>
          <p:nvPr/>
        </p:nvSpPr>
        <p:spPr>
          <a:xfrm>
            <a:off x="8908535" y="2060506"/>
            <a:ext cx="1188743" cy="1375872"/>
          </a:xfrm>
          <a:prstGeom prst="rect">
            <a:avLst/>
          </a:prstGeom>
          <a:noFill/>
        </p:spPr>
        <p:txBody>
          <a:bodyPr wrap="square" lIns="179285" tIns="143428" rIns="179285" bIns="143428" rtlCol="0">
            <a:spAutoFit/>
          </a:bodyPr>
          <a:lstStyle/>
          <a:p>
            <a:pPr algn="ctr">
              <a:lnSpc>
                <a:spcPct val="90000"/>
              </a:lnSpc>
              <a:spcAft>
                <a:spcPts val="588"/>
              </a:spcAft>
            </a:pPr>
            <a:r>
              <a:rPr lang="fr-FR" sz="7842" b="1">
                <a:solidFill>
                  <a:schemeClr val="bg1"/>
                </a:solidFill>
              </a:rPr>
              <a:t>3</a:t>
            </a:r>
          </a:p>
        </p:txBody>
      </p:sp>
      <p:sp>
        <p:nvSpPr>
          <p:cNvPr id="5" name="Espace réservé du texte 4">
            <a:extLst>
              <a:ext uri="{FF2B5EF4-FFF2-40B4-BE49-F238E27FC236}">
                <a16:creationId xmlns:a16="http://schemas.microsoft.com/office/drawing/2014/main" id="{77F73C14-CAC3-4981-9325-CF33DB88FD79}"/>
              </a:ext>
            </a:extLst>
          </p:cNvPr>
          <p:cNvSpPr>
            <a:spLocks noGrp="1"/>
          </p:cNvSpPr>
          <p:nvPr>
            <p:ph type="body" sz="quarter" idx="13"/>
          </p:nvPr>
        </p:nvSpPr>
        <p:spPr/>
        <p:txBody>
          <a:bodyPr/>
          <a:lstStyle/>
          <a:p>
            <a:r>
              <a:rPr lang="fr-FR"/>
              <a:t>Need of administrative Access</a:t>
            </a:r>
          </a:p>
        </p:txBody>
      </p:sp>
    </p:spTree>
    <p:extLst>
      <p:ext uri="{BB962C8B-B14F-4D97-AF65-F5344CB8AC3E}">
        <p14:creationId xmlns:p14="http://schemas.microsoft.com/office/powerpoint/2010/main" val="250172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Pass The Hash (</a:t>
            </a:r>
            <a:r>
              <a:rPr lang="en-US" err="1"/>
              <a:t>PtH</a:t>
            </a:r>
            <a:r>
              <a:rPr lang="en-US"/>
              <a:t>)</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58944" y="1884960"/>
            <a:ext cx="11653523" cy="466425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buNone/>
              <a:defRPr/>
            </a:pPr>
            <a:r>
              <a:rPr lang="en-US" sz="2353">
                <a:gradFill>
                  <a:gsLst>
                    <a:gs pos="1250">
                      <a:srgbClr val="505050"/>
                    </a:gs>
                    <a:gs pos="100000">
                      <a:srgbClr val="505050"/>
                    </a:gs>
                  </a:gsLst>
                  <a:lin ang="5400000" scaled="0"/>
                </a:gradFill>
              </a:rPr>
              <a:t>With administrative access, an attacker might be able to steal credentials from several locations on the computer, including:</a:t>
            </a:r>
          </a:p>
          <a:p>
            <a:pPr lvl="1">
              <a:buFont typeface="Wingdings" panose="05000000000000000000" pitchFamily="2" charset="2"/>
              <a:buChar char="§"/>
              <a:defRPr/>
            </a:pPr>
            <a:endParaRPr lang="en-US" sz="2353">
              <a:gradFill>
                <a:gsLst>
                  <a:gs pos="1250">
                    <a:srgbClr val="505050"/>
                  </a:gs>
                  <a:gs pos="100000">
                    <a:srgbClr val="505050"/>
                  </a:gs>
                </a:gsLst>
                <a:lin ang="5400000" scaled="0"/>
              </a:gradFill>
            </a:endParaRPr>
          </a:p>
          <a:p>
            <a:pPr lvl="2">
              <a:buFont typeface="Wingdings" panose="05000000000000000000" pitchFamily="2" charset="2"/>
              <a:buChar char="§"/>
              <a:defRPr/>
            </a:pPr>
            <a:r>
              <a:rPr lang="en-US" sz="1600">
                <a:gradFill>
                  <a:gsLst>
                    <a:gs pos="1250">
                      <a:srgbClr val="505050"/>
                    </a:gs>
                    <a:gs pos="100000">
                      <a:srgbClr val="505050"/>
                    </a:gs>
                  </a:gsLst>
                  <a:lin ang="5400000" scaled="0"/>
                </a:gradFill>
              </a:rPr>
              <a:t>The Security Accounts Manager (SAM) database.</a:t>
            </a:r>
          </a:p>
          <a:p>
            <a:pPr lvl="2">
              <a:buFont typeface="Wingdings" panose="05000000000000000000" pitchFamily="2" charset="2"/>
              <a:buChar char="§"/>
              <a:defRPr/>
            </a:pPr>
            <a:endParaRPr lang="en-US" sz="1600">
              <a:gradFill>
                <a:gsLst>
                  <a:gs pos="1250">
                    <a:srgbClr val="505050"/>
                  </a:gs>
                  <a:gs pos="100000">
                    <a:srgbClr val="505050"/>
                  </a:gs>
                </a:gsLst>
                <a:lin ang="5400000" scaled="0"/>
              </a:gradFill>
            </a:endParaRPr>
          </a:p>
          <a:p>
            <a:pPr lvl="2">
              <a:buFont typeface="Wingdings" panose="05000000000000000000" pitchFamily="2" charset="2"/>
              <a:buChar char="§"/>
              <a:defRPr/>
            </a:pPr>
            <a:r>
              <a:rPr lang="en-US" sz="1600">
                <a:gradFill>
                  <a:gsLst>
                    <a:gs pos="1250">
                      <a:srgbClr val="505050"/>
                    </a:gs>
                    <a:gs pos="100000">
                      <a:srgbClr val="505050"/>
                    </a:gs>
                  </a:gsLst>
                  <a:lin ang="5400000" scaled="0"/>
                </a:gradFill>
              </a:rPr>
              <a:t>Local Security Authority Subsystem (LSASS) process memory.</a:t>
            </a:r>
          </a:p>
          <a:p>
            <a:pPr lvl="2">
              <a:buFont typeface="Wingdings" panose="05000000000000000000" pitchFamily="2" charset="2"/>
              <a:buChar char="§"/>
              <a:defRPr/>
            </a:pPr>
            <a:endParaRPr lang="en-US" sz="1600">
              <a:gradFill>
                <a:gsLst>
                  <a:gs pos="1250">
                    <a:srgbClr val="505050"/>
                  </a:gs>
                  <a:gs pos="100000">
                    <a:srgbClr val="505050"/>
                  </a:gs>
                </a:gsLst>
                <a:lin ang="5400000" scaled="0"/>
              </a:gradFill>
            </a:endParaRPr>
          </a:p>
          <a:p>
            <a:pPr lvl="2">
              <a:buFont typeface="Wingdings" panose="05000000000000000000" pitchFamily="2" charset="2"/>
              <a:buChar char="§"/>
              <a:defRPr/>
            </a:pPr>
            <a:r>
              <a:rPr lang="en-US" sz="1600">
                <a:gradFill>
                  <a:gsLst>
                    <a:gs pos="1250">
                      <a:srgbClr val="505050"/>
                    </a:gs>
                    <a:gs pos="100000">
                      <a:srgbClr val="505050"/>
                    </a:gs>
                  </a:gsLst>
                  <a:lin ang="5400000" scaled="0"/>
                </a:gradFill>
              </a:rPr>
              <a:t>Active Directory database (domain controllers only).</a:t>
            </a:r>
          </a:p>
          <a:p>
            <a:pPr lvl="2">
              <a:buFont typeface="Wingdings" panose="05000000000000000000" pitchFamily="2" charset="2"/>
              <a:buChar char="§"/>
              <a:defRPr/>
            </a:pPr>
            <a:endParaRPr lang="en-US" sz="1600">
              <a:gradFill>
                <a:gsLst>
                  <a:gs pos="1250">
                    <a:srgbClr val="505050"/>
                  </a:gs>
                  <a:gs pos="100000">
                    <a:srgbClr val="505050"/>
                  </a:gs>
                </a:gsLst>
                <a:lin ang="5400000" scaled="0"/>
              </a:gradFill>
            </a:endParaRPr>
          </a:p>
          <a:p>
            <a:pPr lvl="2">
              <a:buFont typeface="Wingdings" panose="05000000000000000000" pitchFamily="2" charset="2"/>
              <a:buChar char="§"/>
              <a:defRPr/>
            </a:pPr>
            <a:r>
              <a:rPr lang="en-US" sz="1600">
                <a:gradFill>
                  <a:gsLst>
                    <a:gs pos="1250">
                      <a:srgbClr val="505050"/>
                    </a:gs>
                    <a:gs pos="100000">
                      <a:srgbClr val="505050"/>
                    </a:gs>
                  </a:gsLst>
                  <a:lin ang="5400000" scaled="0"/>
                </a:gradFill>
              </a:rPr>
              <a:t>The Credential Manager store.</a:t>
            </a:r>
          </a:p>
          <a:p>
            <a:pPr lvl="2">
              <a:buFont typeface="Wingdings" panose="05000000000000000000" pitchFamily="2" charset="2"/>
              <a:buChar char="§"/>
              <a:defRPr/>
            </a:pPr>
            <a:endParaRPr lang="en-US" sz="1600">
              <a:gradFill>
                <a:gsLst>
                  <a:gs pos="1250">
                    <a:srgbClr val="505050"/>
                  </a:gs>
                  <a:gs pos="100000">
                    <a:srgbClr val="505050"/>
                  </a:gs>
                </a:gsLst>
                <a:lin ang="5400000" scaled="0"/>
              </a:gradFill>
            </a:endParaRPr>
          </a:p>
          <a:p>
            <a:pPr lvl="2">
              <a:buFont typeface="Wingdings" panose="05000000000000000000" pitchFamily="2" charset="2"/>
              <a:buChar char="§"/>
              <a:defRPr/>
            </a:pPr>
            <a:r>
              <a:rPr lang="en-US" sz="1600">
                <a:gradFill>
                  <a:gsLst>
                    <a:gs pos="1250">
                      <a:srgbClr val="505050"/>
                    </a:gs>
                    <a:gs pos="100000">
                      <a:srgbClr val="505050"/>
                    </a:gs>
                  </a:gsLst>
                  <a:lin ang="5400000" scaled="0"/>
                </a:gradFill>
              </a:rPr>
              <a:t>LSA Secrets in the registry.</a:t>
            </a:r>
          </a:p>
          <a:p>
            <a:pPr lvl="1">
              <a:buFont typeface="Wingdings" panose="05000000000000000000" pitchFamily="2" charset="2"/>
              <a:buChar char="§"/>
              <a:defRPr/>
            </a:pPr>
            <a:endParaRPr lang="en-US" sz="2353">
              <a:gradFill>
                <a:gsLst>
                  <a:gs pos="1250">
                    <a:srgbClr val="505050"/>
                  </a:gs>
                  <a:gs pos="100000">
                    <a:srgbClr val="505050"/>
                  </a:gs>
                </a:gsLst>
                <a:lin ang="5400000" scaled="0"/>
              </a:gradFill>
            </a:endParaRPr>
          </a:p>
          <a:p>
            <a:pPr lvl="0">
              <a:buFont typeface="Wingdings" panose="05000000000000000000" pitchFamily="2" charset="2"/>
              <a:buChar char="§"/>
              <a:defRPr/>
            </a:pPr>
            <a:endParaRPr lang="en-US" sz="3529">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27905303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spc="-49"/>
              <a:t>Demonstration</a:t>
            </a:r>
          </a:p>
        </p:txBody>
      </p:sp>
      <p:sp>
        <p:nvSpPr>
          <p:cNvPr id="4" name="Espace réservé du texte 3">
            <a:extLst>
              <a:ext uri="{FF2B5EF4-FFF2-40B4-BE49-F238E27FC236}">
                <a16:creationId xmlns:a16="http://schemas.microsoft.com/office/drawing/2014/main" id="{605BF8EC-CAC7-4AA4-BD7B-3347A1EF9B38}"/>
              </a:ext>
            </a:extLst>
          </p:cNvPr>
          <p:cNvSpPr>
            <a:spLocks noGrp="1"/>
          </p:cNvSpPr>
          <p:nvPr>
            <p:ph type="body" sz="quarter" idx="13"/>
          </p:nvPr>
        </p:nvSpPr>
        <p:spPr/>
        <p:txBody>
          <a:bodyPr/>
          <a:lstStyle/>
          <a:p>
            <a:endParaRPr lang="fr-FR" dirty="0"/>
          </a:p>
        </p:txBody>
      </p:sp>
    </p:spTree>
    <p:extLst>
      <p:ext uri="{BB962C8B-B14F-4D97-AF65-F5344CB8AC3E}">
        <p14:creationId xmlns:p14="http://schemas.microsoft.com/office/powerpoint/2010/main" val="177344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Situation</a:t>
            </a:r>
          </a:p>
        </p:txBody>
      </p:sp>
      <p:pic>
        <p:nvPicPr>
          <p:cNvPr id="4" name="Image 3">
            <a:extLst>
              <a:ext uri="{FF2B5EF4-FFF2-40B4-BE49-F238E27FC236}">
                <a16:creationId xmlns:a16="http://schemas.microsoft.com/office/drawing/2014/main" id="{86BC026E-48C4-43C6-9BE1-59228F40EE33}"/>
              </a:ext>
            </a:extLst>
          </p:cNvPr>
          <p:cNvPicPr>
            <a:picLocks noChangeAspect="1"/>
          </p:cNvPicPr>
          <p:nvPr/>
        </p:nvPicPr>
        <p:blipFill>
          <a:blip r:embed="rId2"/>
          <a:stretch>
            <a:fillRect/>
          </a:stretch>
        </p:blipFill>
        <p:spPr>
          <a:xfrm>
            <a:off x="1297858" y="1575474"/>
            <a:ext cx="8429262" cy="5140504"/>
          </a:xfrm>
          <a:prstGeom prst="rect">
            <a:avLst/>
          </a:prstGeom>
        </p:spPr>
      </p:pic>
      <p:sp>
        <p:nvSpPr>
          <p:cNvPr id="3" name="Rectangle 2">
            <a:extLst>
              <a:ext uri="{FF2B5EF4-FFF2-40B4-BE49-F238E27FC236}">
                <a16:creationId xmlns:a16="http://schemas.microsoft.com/office/drawing/2014/main" id="{F5AC5C57-75DF-413A-8173-F6BA226078A0}"/>
              </a:ext>
            </a:extLst>
          </p:cNvPr>
          <p:cNvSpPr/>
          <p:nvPr/>
        </p:nvSpPr>
        <p:spPr>
          <a:xfrm>
            <a:off x="518652" y="1698974"/>
            <a:ext cx="6096000" cy="923330"/>
          </a:xfrm>
          <a:prstGeom prst="rect">
            <a:avLst/>
          </a:prstGeom>
        </p:spPr>
        <p:txBody>
          <a:bodyPr>
            <a:spAutoFit/>
          </a:bodyPr>
          <a:lstStyle/>
          <a:p>
            <a:r>
              <a:rPr lang="en-US"/>
              <a:t>We will see how an attacker who has successfully compromised a server can retrieve the password hashes of the users who will connect</a:t>
            </a:r>
            <a:endParaRPr lang="fr-FR"/>
          </a:p>
        </p:txBody>
      </p:sp>
    </p:spTree>
    <p:extLst>
      <p:ext uri="{BB962C8B-B14F-4D97-AF65-F5344CB8AC3E}">
        <p14:creationId xmlns:p14="http://schemas.microsoft.com/office/powerpoint/2010/main" val="1245399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fr-FR" sz="1765" kern="0">
              <a:solidFill>
                <a:prstClr val="white"/>
              </a:solidFill>
              <a:latin typeface="Calibri" panose="020F0502020204030204"/>
            </a:endParaRPr>
          </a:p>
        </p:txBody>
      </p:sp>
      <p:sp>
        <p:nvSpPr>
          <p:cNvPr id="5" name="Text Placeholder 5"/>
          <p:cNvSpPr txBox="1">
            <a:spLocks/>
          </p:cNvSpPr>
          <p:nvPr/>
        </p:nvSpPr>
        <p:spPr>
          <a:xfrm>
            <a:off x="6423332" y="1758634"/>
            <a:ext cx="11989179" cy="279662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14367">
              <a:buFont typeface="Arial" panose="020B0604020202020204" pitchFamily="34" charset="0"/>
              <a:buChar char="•"/>
              <a:defRPr/>
            </a:pPr>
            <a:r>
              <a:rPr lang="en-US" sz="2800">
                <a:solidFill>
                  <a:prstClr val="white"/>
                </a:solidFill>
                <a:latin typeface="Calibri Light" panose="020F0302020204030204"/>
              </a:rPr>
              <a:t>From WIN10 workstation,</a:t>
            </a:r>
          </a:p>
          <a:p>
            <a:pPr lvl="1" defTabSz="914367">
              <a:defRPr/>
            </a:pPr>
            <a:r>
              <a:rPr lang="en-US" sz="2800">
                <a:solidFill>
                  <a:prstClr val="white"/>
                </a:solidFill>
                <a:latin typeface="Calibri Light" panose="020F0302020204030204"/>
              </a:rPr>
              <a:t>      an administrator initiate RDP</a:t>
            </a:r>
          </a:p>
          <a:p>
            <a:pPr lvl="1" defTabSz="914367">
              <a:defRPr/>
            </a:pPr>
            <a:r>
              <a:rPr lang="en-US" sz="2800">
                <a:solidFill>
                  <a:prstClr val="white"/>
                </a:solidFill>
                <a:latin typeface="Calibri Light" panose="020F0302020204030204"/>
              </a:rPr>
              <a:t>      connection to SRV01 with </a:t>
            </a:r>
          </a:p>
          <a:p>
            <a:pPr lvl="1" defTabSz="914367">
              <a:defRPr/>
            </a:pPr>
            <a:r>
              <a:rPr lang="en-US" sz="2800">
                <a:solidFill>
                  <a:prstClr val="white"/>
                </a:solidFill>
                <a:latin typeface="Calibri Light" panose="020F0302020204030204"/>
              </a:rPr>
              <a:t>      an account with domain</a:t>
            </a:r>
          </a:p>
          <a:p>
            <a:pPr lvl="1" defTabSz="914367">
              <a:defRPr/>
            </a:pPr>
            <a:r>
              <a:rPr lang="en-US" sz="2800">
                <a:solidFill>
                  <a:prstClr val="white"/>
                </a:solidFill>
                <a:latin typeface="Calibri Light" panose="020F0302020204030204"/>
              </a:rPr>
              <a:t>      admins privileges. </a:t>
            </a: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a:t>RDP </a:t>
            </a:r>
            <a:r>
              <a:rPr lang="fr-FR" err="1"/>
              <a:t>connection</a:t>
            </a:r>
            <a:r>
              <a:rPr lang="fr-FR"/>
              <a:t> to SRV01</a:t>
            </a:r>
          </a:p>
        </p:txBody>
      </p:sp>
      <p:sp>
        <p:nvSpPr>
          <p:cNvPr id="40" name="Text Box 5">
            <a:extLst>
              <a:ext uri="{FF2B5EF4-FFF2-40B4-BE49-F238E27FC236}">
                <a16:creationId xmlns:a16="http://schemas.microsoft.com/office/drawing/2014/main" id="{0FDD2A54-C770-4D0B-8605-381097EB03E9}"/>
              </a:ext>
            </a:extLst>
          </p:cNvPr>
          <p:cNvSpPr txBox="1">
            <a:spLocks noChangeArrowheads="1"/>
          </p:cNvSpPr>
          <p:nvPr/>
        </p:nvSpPr>
        <p:spPr bwMode="auto">
          <a:xfrm>
            <a:off x="1627681" y="2882067"/>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13" name="Image 12">
            <a:extLst>
              <a:ext uri="{FF2B5EF4-FFF2-40B4-BE49-F238E27FC236}">
                <a16:creationId xmlns:a16="http://schemas.microsoft.com/office/drawing/2014/main" id="{DD5C2BBB-1242-46A2-9BC0-0D0BDAF0AFE9}"/>
              </a:ext>
            </a:extLst>
          </p:cNvPr>
          <p:cNvPicPr>
            <a:picLocks noChangeAspect="1"/>
          </p:cNvPicPr>
          <p:nvPr/>
        </p:nvPicPr>
        <p:blipFill rotWithShape="1">
          <a:blip r:embed="rId2"/>
          <a:srcRect r="3597" b="2"/>
          <a:stretch/>
        </p:blipFill>
        <p:spPr>
          <a:xfrm>
            <a:off x="202821" y="1856619"/>
            <a:ext cx="6155705" cy="3144762"/>
          </a:xfrm>
          <a:prstGeom prst="rect">
            <a:avLst/>
          </a:prstGeom>
        </p:spPr>
      </p:pic>
    </p:spTree>
    <p:extLst>
      <p:ext uri="{BB962C8B-B14F-4D97-AF65-F5344CB8AC3E}">
        <p14:creationId xmlns:p14="http://schemas.microsoft.com/office/powerpoint/2010/main" val="39260236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5" name="Text Placeholder 5"/>
          <p:cNvSpPr txBox="1">
            <a:spLocks/>
          </p:cNvSpPr>
          <p:nvPr/>
        </p:nvSpPr>
        <p:spPr>
          <a:xfrm>
            <a:off x="6423332" y="1758634"/>
            <a:ext cx="11989179" cy="287664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14367">
              <a:buFont typeface="Arial" panose="020B0604020202020204" pitchFamily="34" charset="0"/>
              <a:buChar char="•"/>
              <a:defRPr/>
            </a:pPr>
            <a:r>
              <a:rPr lang="en-US" sz="2400">
                <a:solidFill>
                  <a:prstClr val="white"/>
                </a:solidFill>
                <a:latin typeface="Calibri Light" panose="020F0302020204030204"/>
              </a:rPr>
              <a:t>Connected on </a:t>
            </a:r>
            <a:r>
              <a:rPr lang="en-US" sz="2400" b="1">
                <a:solidFill>
                  <a:prstClr val="white"/>
                </a:solidFill>
                <a:latin typeface="Calibri Light" panose="020F0302020204030204"/>
              </a:rPr>
              <a:t>SRV01</a:t>
            </a:r>
            <a:r>
              <a:rPr lang="en-US" sz="2400">
                <a:solidFill>
                  <a:prstClr val="white"/>
                </a:solidFill>
                <a:latin typeface="Calibri Light" panose="020F0302020204030204"/>
              </a:rPr>
              <a:t> with local</a:t>
            </a:r>
          </a:p>
          <a:p>
            <a:pPr lvl="1" defTabSz="914367">
              <a:defRPr/>
            </a:pPr>
            <a:r>
              <a:rPr lang="en-US" sz="2400">
                <a:solidFill>
                  <a:prstClr val="white"/>
                </a:solidFill>
                <a:latin typeface="Calibri Light" panose="020F0302020204030204"/>
              </a:rPr>
              <a:t>      admin privilege, the attacker started</a:t>
            </a:r>
          </a:p>
          <a:p>
            <a:pPr lvl="1" defTabSz="914367">
              <a:defRPr/>
            </a:pPr>
            <a:r>
              <a:rPr lang="en-US" sz="2400">
                <a:solidFill>
                  <a:prstClr val="white"/>
                </a:solidFill>
                <a:latin typeface="Calibri Light" panose="020F0302020204030204"/>
              </a:rPr>
              <a:t>      Mimikatz.exe, got the “</a:t>
            </a:r>
            <a:r>
              <a:rPr lang="en-US" sz="2400" b="1" err="1">
                <a:solidFill>
                  <a:prstClr val="white"/>
                </a:solidFill>
                <a:latin typeface="Calibri Light" panose="020F0302020204030204"/>
              </a:rPr>
              <a:t>SeDebugPrivilege</a:t>
            </a:r>
            <a:r>
              <a:rPr lang="en-US" sz="2400">
                <a:solidFill>
                  <a:prstClr val="white"/>
                </a:solidFill>
                <a:latin typeface="Calibri Light" panose="020F0302020204030204"/>
              </a:rPr>
              <a:t>”</a:t>
            </a:r>
          </a:p>
          <a:p>
            <a:pPr lvl="1" defTabSz="914367">
              <a:defRPr/>
            </a:pPr>
            <a:r>
              <a:rPr lang="en-US" sz="2400">
                <a:solidFill>
                  <a:prstClr val="white"/>
                </a:solidFill>
                <a:latin typeface="Calibri Light" panose="020F0302020204030204"/>
              </a:rPr>
              <a:t>      and launch the command </a:t>
            </a:r>
          </a:p>
          <a:p>
            <a:pPr lvl="1" defTabSz="914367">
              <a:defRPr/>
            </a:pPr>
            <a:r>
              <a:rPr lang="en-US" sz="2400">
                <a:solidFill>
                  <a:prstClr val="white"/>
                </a:solidFill>
                <a:latin typeface="Calibri Light" panose="020F0302020204030204"/>
              </a:rPr>
              <a:t>     “</a:t>
            </a:r>
            <a:r>
              <a:rPr lang="en-US" sz="2400" err="1">
                <a:solidFill>
                  <a:prstClr val="white"/>
                </a:solidFill>
                <a:latin typeface="Calibri Light" panose="020F0302020204030204"/>
              </a:rPr>
              <a:t>sekurlsa</a:t>
            </a:r>
            <a:r>
              <a:rPr lang="en-US" sz="2400">
                <a:solidFill>
                  <a:prstClr val="white"/>
                </a:solidFill>
                <a:latin typeface="Calibri Light" panose="020F0302020204030204"/>
              </a:rPr>
              <a:t>::</a:t>
            </a:r>
            <a:r>
              <a:rPr lang="en-US" sz="2400" err="1">
                <a:solidFill>
                  <a:prstClr val="white"/>
                </a:solidFill>
                <a:latin typeface="Calibri Light" panose="020F0302020204030204"/>
              </a:rPr>
              <a:t>logonpasswords</a:t>
            </a:r>
            <a:r>
              <a:rPr lang="en-US" sz="2400">
                <a:solidFill>
                  <a:prstClr val="white"/>
                </a:solidFill>
                <a:latin typeface="Calibri Light" panose="020F0302020204030204"/>
              </a:rPr>
              <a:t>” to dump</a:t>
            </a:r>
          </a:p>
          <a:p>
            <a:pPr lvl="1" defTabSz="914367">
              <a:defRPr/>
            </a:pPr>
            <a:r>
              <a:rPr lang="en-US" sz="2400">
                <a:solidFill>
                  <a:prstClr val="white"/>
                </a:solidFill>
                <a:latin typeface="Calibri Light" panose="020F0302020204030204"/>
              </a:rPr>
              <a:t>      credentials from </a:t>
            </a:r>
            <a:r>
              <a:rPr lang="en-US" sz="2400" err="1">
                <a:solidFill>
                  <a:prstClr val="white"/>
                </a:solidFill>
                <a:latin typeface="Calibri Light" panose="020F0302020204030204"/>
              </a:rPr>
              <a:t>lsass</a:t>
            </a:r>
            <a:endParaRPr lang="en-US" sz="2400">
              <a:solidFill>
                <a:prstClr val="white"/>
              </a:solidFill>
              <a:latin typeface="Calibri Light" panose="020F0302020204030204"/>
            </a:endParaRP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err="1"/>
              <a:t>Successfully</a:t>
            </a:r>
            <a:r>
              <a:rPr lang="fr-FR"/>
              <a:t> start of Mimikatz.exe  </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8" name="Image 7">
            <a:extLst>
              <a:ext uri="{FF2B5EF4-FFF2-40B4-BE49-F238E27FC236}">
                <a16:creationId xmlns:a16="http://schemas.microsoft.com/office/drawing/2014/main" id="{C91DC32E-FB40-4FB2-901B-EC62826CF5DE}"/>
              </a:ext>
            </a:extLst>
          </p:cNvPr>
          <p:cNvPicPr>
            <a:picLocks noChangeAspect="1"/>
          </p:cNvPicPr>
          <p:nvPr/>
        </p:nvPicPr>
        <p:blipFill>
          <a:blip r:embed="rId2"/>
          <a:stretch>
            <a:fillRect/>
          </a:stretch>
        </p:blipFill>
        <p:spPr>
          <a:xfrm>
            <a:off x="239087" y="1644171"/>
            <a:ext cx="6013831" cy="3004669"/>
          </a:xfrm>
          <a:prstGeom prst="rect">
            <a:avLst/>
          </a:prstGeom>
        </p:spPr>
      </p:pic>
    </p:spTree>
    <p:extLst>
      <p:ext uri="{BB962C8B-B14F-4D97-AF65-F5344CB8AC3E}">
        <p14:creationId xmlns:p14="http://schemas.microsoft.com/office/powerpoint/2010/main" val="27388898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23332" y="1192080"/>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fr-FR" sz="1765" kern="0">
              <a:solidFill>
                <a:prstClr val="white"/>
              </a:solidFill>
              <a:latin typeface="Calibri" panose="020F0502020204030204"/>
            </a:endParaRPr>
          </a:p>
        </p:txBody>
      </p:sp>
      <p:sp>
        <p:nvSpPr>
          <p:cNvPr id="5" name="Text Placeholder 5"/>
          <p:cNvSpPr txBox="1">
            <a:spLocks/>
          </p:cNvSpPr>
          <p:nvPr/>
        </p:nvSpPr>
        <p:spPr>
          <a:xfrm>
            <a:off x="6423332" y="1758634"/>
            <a:ext cx="5669409" cy="3852809"/>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defTabSz="914367">
              <a:spcBef>
                <a:spcPts val="600"/>
              </a:spcBef>
              <a:spcAft>
                <a:spcPts val="600"/>
              </a:spcAft>
              <a:buFont typeface="Arial" panose="020B0604020202020204" pitchFamily="34" charset="0"/>
              <a:buChar char="•"/>
              <a:defRPr/>
            </a:pPr>
            <a:r>
              <a:rPr lang="en-US" sz="2800">
                <a:solidFill>
                  <a:prstClr val="white"/>
                </a:solidFill>
                <a:latin typeface="Calibri Light" panose="020F0302020204030204"/>
              </a:rPr>
              <a:t>The attacker can get the credentials of</a:t>
            </a:r>
            <a:r>
              <a:rPr lang="en-US" sz="2400">
                <a:solidFill>
                  <a:prstClr val="white"/>
                </a:solidFill>
                <a:latin typeface="Calibri Light" panose="020F0302020204030204"/>
              </a:rPr>
              <a:t> </a:t>
            </a:r>
            <a:r>
              <a:rPr lang="en-US" sz="2800">
                <a:solidFill>
                  <a:prstClr val="white"/>
                </a:solidFill>
                <a:latin typeface="Calibri Light" panose="020F0302020204030204"/>
              </a:rPr>
              <a:t>Remotely connected administrator.</a:t>
            </a:r>
          </a:p>
          <a:p>
            <a:pPr marL="342900" lvl="1" indent="-342900" defTabSz="914367">
              <a:spcBef>
                <a:spcPts val="600"/>
              </a:spcBef>
              <a:spcAft>
                <a:spcPts val="600"/>
              </a:spcAft>
              <a:buFont typeface="Arial" panose="020B0604020202020204" pitchFamily="34" charset="0"/>
              <a:buChar char="•"/>
              <a:defRPr/>
            </a:pPr>
            <a:r>
              <a:rPr lang="en-US" sz="2800">
                <a:solidFill>
                  <a:prstClr val="white"/>
                </a:solidFill>
                <a:latin typeface="Calibri Light" panose="020F0302020204030204"/>
              </a:rPr>
              <a:t>As a reminder, You can authenticate with the hash of the user’s password. You don’t need to crack password if you want to authenticate.</a:t>
            </a:r>
          </a:p>
          <a:p>
            <a:pPr lvl="1" defTabSz="914367">
              <a:defRPr/>
            </a:pPr>
            <a:endParaRPr lang="en-US">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en-US" sz="2800"/>
              <a:t>Credentials dump</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7" name="Image 6">
            <a:extLst>
              <a:ext uri="{FF2B5EF4-FFF2-40B4-BE49-F238E27FC236}">
                <a16:creationId xmlns:a16="http://schemas.microsoft.com/office/drawing/2014/main" id="{DED9F2B1-B86A-4CA5-94D8-EBC269059F51}"/>
              </a:ext>
            </a:extLst>
          </p:cNvPr>
          <p:cNvPicPr>
            <a:picLocks noChangeAspect="1"/>
          </p:cNvPicPr>
          <p:nvPr/>
        </p:nvPicPr>
        <p:blipFill>
          <a:blip r:embed="rId2"/>
          <a:stretch>
            <a:fillRect/>
          </a:stretch>
        </p:blipFill>
        <p:spPr>
          <a:xfrm>
            <a:off x="99259" y="1575016"/>
            <a:ext cx="6117238" cy="2484188"/>
          </a:xfrm>
          <a:prstGeom prst="rect">
            <a:avLst/>
          </a:prstGeom>
        </p:spPr>
      </p:pic>
    </p:spTree>
    <p:extLst>
      <p:ext uri="{BB962C8B-B14F-4D97-AF65-F5344CB8AC3E}">
        <p14:creationId xmlns:p14="http://schemas.microsoft.com/office/powerpoint/2010/main" val="37343192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Agenda</a:t>
            </a:r>
            <a:endParaRPr lang="fr-F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58944" y="1884961"/>
            <a:ext cx="11653523" cy="366666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buFont typeface="Wingdings" panose="05000000000000000000" pitchFamily="2" charset="2"/>
              <a:buChar char="§"/>
              <a:defRPr/>
            </a:pPr>
            <a:r>
              <a:rPr lang="en-GB" dirty="0"/>
              <a:t>Password Hashes</a:t>
            </a:r>
          </a:p>
          <a:p>
            <a:pPr marL="336145" indent="-336145" defTabSz="914367">
              <a:buFont typeface="Wingdings" panose="05000000000000000000" pitchFamily="2" charset="2"/>
              <a:buChar char="§"/>
              <a:defRPr/>
            </a:pPr>
            <a:r>
              <a:rPr lang="en-US" sz="3529" dirty="0">
                <a:gradFill>
                  <a:gsLst>
                    <a:gs pos="1250">
                      <a:srgbClr val="505050"/>
                    </a:gs>
                    <a:gs pos="100000">
                      <a:srgbClr val="505050"/>
                    </a:gs>
                  </a:gsLst>
                  <a:lin ang="5400000" scaled="0"/>
                </a:gradFill>
                <a:latin typeface="Segoe UI Light"/>
              </a:rPr>
              <a:t>Pass The Hash (</a:t>
            </a:r>
            <a:r>
              <a:rPr lang="en-US" sz="3529" dirty="0" err="1">
                <a:gradFill>
                  <a:gsLst>
                    <a:gs pos="1250">
                      <a:srgbClr val="505050"/>
                    </a:gs>
                    <a:gs pos="100000">
                      <a:srgbClr val="505050"/>
                    </a:gs>
                  </a:gsLst>
                  <a:lin ang="5400000" scaled="0"/>
                </a:gradFill>
                <a:latin typeface="Segoe UI Light"/>
              </a:rPr>
              <a:t>Pth</a:t>
            </a:r>
            <a:r>
              <a:rPr lang="en-US" sz="3529" dirty="0">
                <a:gradFill>
                  <a:gsLst>
                    <a:gs pos="1250">
                      <a:srgbClr val="505050"/>
                    </a:gs>
                    <a:gs pos="100000">
                      <a:srgbClr val="505050"/>
                    </a:gs>
                  </a:gsLst>
                  <a:lin ang="5400000" scaled="0"/>
                </a:gradFill>
                <a:latin typeface="Segoe UI Light"/>
              </a:rPr>
              <a:t>)</a:t>
            </a:r>
          </a:p>
          <a:p>
            <a:pPr marL="336145" indent="-336145" defTabSz="914367">
              <a:buFont typeface="Wingdings" panose="05000000000000000000" pitchFamily="2" charset="2"/>
              <a:buChar char="§"/>
              <a:defRPr/>
            </a:pPr>
            <a:r>
              <a:rPr lang="en-US" sz="3529" dirty="0">
                <a:gradFill>
                  <a:gsLst>
                    <a:gs pos="1250">
                      <a:srgbClr val="505050"/>
                    </a:gs>
                    <a:gs pos="100000">
                      <a:srgbClr val="505050"/>
                    </a:gs>
                  </a:gsLst>
                  <a:lin ang="5400000" scaled="0"/>
                </a:gradFill>
                <a:latin typeface="Segoe UI Light"/>
              </a:rPr>
              <a:t>Pass The Ticket (</a:t>
            </a:r>
            <a:r>
              <a:rPr lang="en-US" sz="3529" dirty="0" err="1">
                <a:gradFill>
                  <a:gsLst>
                    <a:gs pos="1250">
                      <a:srgbClr val="505050"/>
                    </a:gs>
                    <a:gs pos="100000">
                      <a:srgbClr val="505050"/>
                    </a:gs>
                  </a:gsLst>
                  <a:lin ang="5400000" scaled="0"/>
                </a:gradFill>
                <a:latin typeface="Segoe UI Light"/>
              </a:rPr>
              <a:t>Pttc</a:t>
            </a:r>
            <a:r>
              <a:rPr lang="en-US" sz="3529" dirty="0">
                <a:gradFill>
                  <a:gsLst>
                    <a:gs pos="1250">
                      <a:srgbClr val="505050"/>
                    </a:gs>
                    <a:gs pos="100000">
                      <a:srgbClr val="505050"/>
                    </a:gs>
                  </a:gsLst>
                  <a:lin ang="5400000" scaled="0"/>
                </a:gradFill>
                <a:latin typeface="Segoe UI Light"/>
              </a:rPr>
              <a:t>)</a:t>
            </a:r>
          </a:p>
          <a:p>
            <a:pPr marL="336145" indent="-336145" defTabSz="914367">
              <a:buFont typeface="Wingdings" panose="05000000000000000000" pitchFamily="2" charset="2"/>
              <a:buChar char="§"/>
              <a:defRPr/>
            </a:pPr>
            <a:r>
              <a:rPr lang="en-US" sz="3529" dirty="0">
                <a:gradFill>
                  <a:gsLst>
                    <a:gs pos="1250">
                      <a:srgbClr val="505050"/>
                    </a:gs>
                    <a:gs pos="100000">
                      <a:srgbClr val="505050"/>
                    </a:gs>
                  </a:gsLst>
                  <a:lin ang="5400000" scaled="0"/>
                </a:gradFill>
                <a:latin typeface="Segoe UI Light"/>
              </a:rPr>
              <a:t>Countermeasures</a:t>
            </a:r>
          </a:p>
          <a:p>
            <a:pPr marL="336145" indent="-336145" defTabSz="914367">
              <a:buFont typeface="Wingdings" panose="05000000000000000000" pitchFamily="2" charset="2"/>
              <a:buChar char="§"/>
              <a:defRPr/>
            </a:pPr>
            <a:r>
              <a:rPr lang="en-US" sz="3529" dirty="0">
                <a:gradFill>
                  <a:gsLst>
                    <a:gs pos="1250">
                      <a:srgbClr val="505050"/>
                    </a:gs>
                    <a:gs pos="100000">
                      <a:srgbClr val="505050"/>
                    </a:gs>
                  </a:gsLst>
                  <a:lin ang="5400000" scaled="0"/>
                </a:gradFill>
                <a:latin typeface="Segoe UI Light"/>
              </a:rPr>
              <a:t>Documentation</a:t>
            </a:r>
          </a:p>
          <a:p>
            <a:pPr marL="336145" indent="-336145" defTabSz="914367">
              <a:buFont typeface="Wingdings" panose="05000000000000000000" pitchFamily="2" charset="2"/>
              <a:buChar char="§"/>
              <a:defRPr/>
            </a:pPr>
            <a:r>
              <a:rPr lang="en-US" sz="3529" dirty="0">
                <a:gradFill>
                  <a:gsLst>
                    <a:gs pos="1250">
                      <a:srgbClr val="505050"/>
                    </a:gs>
                    <a:gs pos="100000">
                      <a:srgbClr val="505050"/>
                    </a:gs>
                  </a:gsLst>
                  <a:lin ang="5400000" scaled="0"/>
                </a:gradFill>
                <a:latin typeface="Segoe UI Light"/>
              </a:rPr>
              <a:t>Quiz</a:t>
            </a:r>
          </a:p>
        </p:txBody>
      </p:sp>
    </p:spTree>
    <p:extLst>
      <p:ext uri="{BB962C8B-B14F-4D97-AF65-F5344CB8AC3E}">
        <p14:creationId xmlns:p14="http://schemas.microsoft.com/office/powerpoint/2010/main" val="18749397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23332" y="957056"/>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fr-FR" sz="1765" kern="0">
              <a:solidFill>
                <a:prstClr val="white"/>
              </a:solidFill>
              <a:latin typeface="Calibri" panose="020F0502020204030204"/>
            </a:endParaRPr>
          </a:p>
        </p:txBody>
      </p:sp>
      <p:sp>
        <p:nvSpPr>
          <p:cNvPr id="5" name="Text Placeholder 5"/>
          <p:cNvSpPr txBox="1">
            <a:spLocks/>
          </p:cNvSpPr>
          <p:nvPr/>
        </p:nvSpPr>
        <p:spPr>
          <a:xfrm>
            <a:off x="6423332" y="1758634"/>
            <a:ext cx="5685567" cy="4206239"/>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defTabSz="914367">
              <a:buFont typeface="Arial" panose="020B0604020202020204" pitchFamily="34" charset="0"/>
              <a:buChar char="•"/>
              <a:defRPr/>
            </a:pPr>
            <a:r>
              <a:rPr lang="en-US" sz="2400">
                <a:solidFill>
                  <a:prstClr val="white"/>
                </a:solidFill>
                <a:latin typeface="Calibri Light" panose="020F0302020204030204"/>
              </a:rPr>
              <a:t>The attacker stay connected with local administrator privileges. He impersonates  domain administrator      account with credentials previously      retrieved and ran cmd.exe as administrator</a:t>
            </a:r>
          </a:p>
          <a:p>
            <a:pPr lvl="1" defTabSz="914367">
              <a:defRPr/>
            </a:pPr>
            <a:endParaRPr lang="en-US" sz="2400">
              <a:solidFill>
                <a:prstClr val="white"/>
              </a:solidFill>
              <a:latin typeface="Calibri Light" panose="020F0302020204030204"/>
            </a:endParaRPr>
          </a:p>
          <a:p>
            <a:pPr lvl="1" defTabSz="914367">
              <a:defRPr/>
            </a:pPr>
            <a:r>
              <a:rPr lang="en-US" sz="2400">
                <a:solidFill>
                  <a:prstClr val="white"/>
                </a:solidFill>
                <a:latin typeface="Calibri Light" panose="020F0302020204030204"/>
              </a:rPr>
              <a:t>    He created an account “</a:t>
            </a:r>
            <a:r>
              <a:rPr lang="en-US" sz="2400" err="1">
                <a:solidFill>
                  <a:prstClr val="white"/>
                </a:solidFill>
                <a:latin typeface="Calibri Light" panose="020F0302020204030204"/>
              </a:rPr>
              <a:t>svc_web</a:t>
            </a:r>
            <a:r>
              <a:rPr lang="en-US" sz="2400">
                <a:solidFill>
                  <a:prstClr val="white"/>
                </a:solidFill>
                <a:latin typeface="Calibri Light" panose="020F0302020204030204"/>
              </a:rPr>
              <a:t>” and </a:t>
            </a:r>
          </a:p>
          <a:p>
            <a:pPr lvl="1" defTabSz="914367">
              <a:defRPr/>
            </a:pPr>
            <a:r>
              <a:rPr lang="en-US" sz="2400">
                <a:solidFill>
                  <a:prstClr val="white"/>
                </a:solidFill>
                <a:latin typeface="Calibri Light" panose="020F0302020204030204"/>
              </a:rPr>
              <a:t>    added him to the Domain Admins group.</a:t>
            </a:r>
          </a:p>
          <a:p>
            <a:pPr marL="342900" lvl="1" indent="-342900" defTabSz="914367">
              <a:buFont typeface="Arial" panose="020B0604020202020204" pitchFamily="34" charset="0"/>
              <a:buChar char="•"/>
              <a:defRPr/>
            </a:pPr>
            <a:endParaRPr lang="en-US" sz="2400">
              <a:solidFill>
                <a:prstClr val="white"/>
              </a:solidFill>
              <a:latin typeface="Calibri Light" panose="020F0302020204030204"/>
            </a:endParaRP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en-US"/>
              <a:t>Impersonation</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8" name="Image 7">
            <a:extLst>
              <a:ext uri="{FF2B5EF4-FFF2-40B4-BE49-F238E27FC236}">
                <a16:creationId xmlns:a16="http://schemas.microsoft.com/office/drawing/2014/main" id="{2E1E89A2-2330-4D7D-982E-924698A8F1FD}"/>
              </a:ext>
            </a:extLst>
          </p:cNvPr>
          <p:cNvPicPr>
            <a:picLocks noChangeAspect="1"/>
          </p:cNvPicPr>
          <p:nvPr/>
        </p:nvPicPr>
        <p:blipFill>
          <a:blip r:embed="rId2"/>
          <a:stretch>
            <a:fillRect/>
          </a:stretch>
        </p:blipFill>
        <p:spPr>
          <a:xfrm>
            <a:off x="83102" y="1582072"/>
            <a:ext cx="6340230" cy="2198473"/>
          </a:xfrm>
          <a:prstGeom prst="rect">
            <a:avLst/>
          </a:prstGeom>
        </p:spPr>
      </p:pic>
    </p:spTree>
    <p:extLst>
      <p:ext uri="{BB962C8B-B14F-4D97-AF65-F5344CB8AC3E}">
        <p14:creationId xmlns:p14="http://schemas.microsoft.com/office/powerpoint/2010/main" val="23177730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23332" y="1192080"/>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fr-FR" sz="1765" kern="0">
              <a:solidFill>
                <a:prstClr val="white"/>
              </a:solidFill>
              <a:latin typeface="Calibri" panose="020F0502020204030204"/>
            </a:endParaRPr>
          </a:p>
        </p:txBody>
      </p:sp>
      <p:sp>
        <p:nvSpPr>
          <p:cNvPr id="5" name="Text Placeholder 5"/>
          <p:cNvSpPr txBox="1">
            <a:spLocks/>
          </p:cNvSpPr>
          <p:nvPr/>
        </p:nvSpPr>
        <p:spPr>
          <a:xfrm>
            <a:off x="6423332" y="1758634"/>
            <a:ext cx="11989179" cy="368917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defTabSz="914367">
              <a:buFont typeface="Arial" panose="020B0604020202020204" pitchFamily="34" charset="0"/>
              <a:buChar char="•"/>
              <a:defRPr/>
            </a:pPr>
            <a:r>
              <a:rPr lang="en-US" sz="2400">
                <a:solidFill>
                  <a:prstClr val="white"/>
                </a:solidFill>
                <a:latin typeface="Calibri Light" panose="020F0302020204030204"/>
              </a:rPr>
              <a:t>The account created by the pirate is now</a:t>
            </a:r>
          </a:p>
          <a:p>
            <a:pPr lvl="1" defTabSz="914367">
              <a:defRPr/>
            </a:pPr>
            <a:r>
              <a:rPr lang="en-US" sz="2400">
                <a:solidFill>
                  <a:prstClr val="white"/>
                </a:solidFill>
                <a:latin typeface="Calibri Light" panose="020F0302020204030204"/>
              </a:rPr>
              <a:t>     Member of Domain Admins group. </a:t>
            </a:r>
          </a:p>
          <a:p>
            <a:pPr lvl="1" defTabSz="914367">
              <a:defRPr/>
            </a:pPr>
            <a:r>
              <a:rPr lang="en-US" sz="2400">
                <a:solidFill>
                  <a:prstClr val="white"/>
                </a:solidFill>
                <a:latin typeface="Calibri Light" panose="020F0302020204030204"/>
              </a:rPr>
              <a:t>     Attacker has now the total control of the </a:t>
            </a:r>
          </a:p>
          <a:p>
            <a:pPr lvl="1" defTabSz="914367">
              <a:defRPr/>
            </a:pPr>
            <a:r>
              <a:rPr lang="en-US" sz="2400">
                <a:solidFill>
                  <a:prstClr val="white"/>
                </a:solidFill>
                <a:latin typeface="Calibri Light" panose="020F0302020204030204"/>
              </a:rPr>
              <a:t>     environment</a:t>
            </a:r>
          </a:p>
          <a:p>
            <a:pPr lvl="1" defTabSz="914367">
              <a:defRPr/>
            </a:pPr>
            <a:endParaRPr lang="en-US" sz="2400">
              <a:solidFill>
                <a:prstClr val="white"/>
              </a:solidFill>
              <a:latin typeface="Calibri Light" panose="020F0302020204030204"/>
            </a:endParaRPr>
          </a:p>
          <a:p>
            <a:pPr marL="342900" lvl="1" indent="-342900" defTabSz="914367">
              <a:buFont typeface="Arial" panose="020B0604020202020204" pitchFamily="34" charset="0"/>
              <a:buChar char="•"/>
              <a:defRPr/>
            </a:pPr>
            <a:r>
              <a:rPr lang="en-US" sz="2400">
                <a:solidFill>
                  <a:prstClr val="white"/>
                </a:solidFill>
                <a:latin typeface="Calibri Light" panose="020F0302020204030204"/>
              </a:rPr>
              <a:t>It only needed one local administrator </a:t>
            </a:r>
          </a:p>
          <a:p>
            <a:pPr lvl="1" defTabSz="914367">
              <a:defRPr/>
            </a:pPr>
            <a:r>
              <a:rPr lang="en-US" sz="2400">
                <a:solidFill>
                  <a:prstClr val="white"/>
                </a:solidFill>
                <a:latin typeface="Calibri Light" panose="020F0302020204030204"/>
              </a:rPr>
              <a:t>     account to become Domain administrator</a:t>
            </a:r>
          </a:p>
          <a:p>
            <a:pPr marL="342900" lvl="1" indent="-342900" defTabSz="914367">
              <a:buFont typeface="Arial" panose="020B0604020202020204" pitchFamily="34" charset="0"/>
              <a:buChar char="•"/>
              <a:defRPr/>
            </a:pPr>
            <a:endParaRPr lang="en-US" sz="2400">
              <a:solidFill>
                <a:prstClr val="white"/>
              </a:solidFill>
              <a:latin typeface="Calibri Light" panose="020F0302020204030204"/>
            </a:endParaRP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en-US"/>
              <a:t>End of the attack</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7" name="Image 6">
            <a:extLst>
              <a:ext uri="{FF2B5EF4-FFF2-40B4-BE49-F238E27FC236}">
                <a16:creationId xmlns:a16="http://schemas.microsoft.com/office/drawing/2014/main" id="{67044749-D463-4EED-B8B2-36902ACBD52A}"/>
              </a:ext>
            </a:extLst>
          </p:cNvPr>
          <p:cNvPicPr>
            <a:picLocks noChangeAspect="1"/>
          </p:cNvPicPr>
          <p:nvPr/>
        </p:nvPicPr>
        <p:blipFill>
          <a:blip r:embed="rId2"/>
          <a:stretch>
            <a:fillRect/>
          </a:stretch>
        </p:blipFill>
        <p:spPr>
          <a:xfrm>
            <a:off x="166553" y="1680707"/>
            <a:ext cx="6243901" cy="2637720"/>
          </a:xfrm>
          <a:prstGeom prst="rect">
            <a:avLst/>
          </a:prstGeom>
        </p:spPr>
      </p:pic>
    </p:spTree>
    <p:extLst>
      <p:ext uri="{BB962C8B-B14F-4D97-AF65-F5344CB8AC3E}">
        <p14:creationId xmlns:p14="http://schemas.microsoft.com/office/powerpoint/2010/main" val="29116949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en-US"/>
              <a:t>Invoke mimikatz from internet</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9" name="Image 8">
            <a:extLst>
              <a:ext uri="{FF2B5EF4-FFF2-40B4-BE49-F238E27FC236}">
                <a16:creationId xmlns:a16="http://schemas.microsoft.com/office/drawing/2014/main" id="{FC594A62-F439-40D6-B83E-E5794EC6F81D}"/>
              </a:ext>
            </a:extLst>
          </p:cNvPr>
          <p:cNvPicPr>
            <a:picLocks noChangeAspect="1"/>
          </p:cNvPicPr>
          <p:nvPr/>
        </p:nvPicPr>
        <p:blipFill>
          <a:blip r:embed="rId2"/>
          <a:stretch>
            <a:fillRect/>
          </a:stretch>
        </p:blipFill>
        <p:spPr>
          <a:xfrm>
            <a:off x="108284" y="2721601"/>
            <a:ext cx="11975432" cy="953228"/>
          </a:xfrm>
          <a:prstGeom prst="rect">
            <a:avLst/>
          </a:prstGeom>
        </p:spPr>
      </p:pic>
      <p:sp>
        <p:nvSpPr>
          <p:cNvPr id="3" name="Rectangle 2">
            <a:extLst>
              <a:ext uri="{FF2B5EF4-FFF2-40B4-BE49-F238E27FC236}">
                <a16:creationId xmlns:a16="http://schemas.microsoft.com/office/drawing/2014/main" id="{8222ADF0-F90B-4D49-9835-C4A43B4CF3A5}"/>
              </a:ext>
            </a:extLst>
          </p:cNvPr>
          <p:cNvSpPr/>
          <p:nvPr/>
        </p:nvSpPr>
        <p:spPr>
          <a:xfrm>
            <a:off x="199910" y="1583440"/>
            <a:ext cx="11641186" cy="369332"/>
          </a:xfrm>
          <a:prstGeom prst="rect">
            <a:avLst/>
          </a:prstGeom>
        </p:spPr>
        <p:txBody>
          <a:bodyPr wrap="square">
            <a:spAutoFit/>
          </a:bodyPr>
          <a:lstStyle/>
          <a:p>
            <a:r>
              <a:rPr lang="en-US">
                <a:gradFill>
                  <a:gsLst>
                    <a:gs pos="1250">
                      <a:srgbClr val="505050"/>
                    </a:gs>
                    <a:gs pos="100000">
                      <a:srgbClr val="505050"/>
                    </a:gs>
                  </a:gsLst>
                  <a:lin ang="5400000" scaled="0"/>
                </a:gradFill>
              </a:rPr>
              <a:t>It is also possible to invoke Mimikatz.exe directly from Windows PowerShell if you have an internet connection.</a:t>
            </a:r>
            <a:endParaRPr lang="fr-FR"/>
          </a:p>
        </p:txBody>
      </p:sp>
    </p:spTree>
    <p:extLst>
      <p:ext uri="{BB962C8B-B14F-4D97-AF65-F5344CB8AC3E}">
        <p14:creationId xmlns:p14="http://schemas.microsoft.com/office/powerpoint/2010/main" val="30414826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spc="-49"/>
              <a:t>Pass the Ticket (</a:t>
            </a:r>
            <a:r>
              <a:rPr lang="en-US" sz="4705" spc="-49" err="1"/>
              <a:t>Pttc</a:t>
            </a:r>
            <a:r>
              <a:rPr lang="en-US" sz="4705" spc="-49"/>
              <a:t>)</a:t>
            </a:r>
          </a:p>
        </p:txBody>
      </p:sp>
      <p:sp>
        <p:nvSpPr>
          <p:cNvPr id="4" name="Espace réservé du texte 3">
            <a:extLst>
              <a:ext uri="{FF2B5EF4-FFF2-40B4-BE49-F238E27FC236}">
                <a16:creationId xmlns:a16="http://schemas.microsoft.com/office/drawing/2014/main" id="{605BF8EC-CAC7-4AA4-BD7B-3347A1EF9B38}"/>
              </a:ext>
            </a:extLst>
          </p:cNvPr>
          <p:cNvSpPr>
            <a:spLocks noGrp="1"/>
          </p:cNvSpPr>
          <p:nvPr>
            <p:ph type="body" sz="quarter" idx="13"/>
          </p:nvPr>
        </p:nvSpPr>
        <p:spPr/>
        <p:txBody>
          <a:bodyPr/>
          <a:lstStyle/>
          <a:p>
            <a:endParaRPr lang="fr-FR" dirty="0"/>
          </a:p>
        </p:txBody>
      </p:sp>
    </p:spTree>
    <p:extLst>
      <p:ext uri="{BB962C8B-B14F-4D97-AF65-F5344CB8AC3E}">
        <p14:creationId xmlns:p14="http://schemas.microsoft.com/office/powerpoint/2010/main" val="159389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383601" y="6320512"/>
            <a:ext cx="363299" cy="120674"/>
          </a:xfrm>
        </p:spPr>
        <p:txBody>
          <a:bodyPr/>
          <a:lstStyle/>
          <a:p>
            <a:fld id="{ED077441-DF17-4513-BACB-525ED94CFAE4}" type="slidenum">
              <a:rPr lang="en-US" smtClean="0"/>
              <a:pPr/>
              <a:t>24</a:t>
            </a:fld>
            <a:endParaRPr lang="en-US"/>
          </a:p>
        </p:txBody>
      </p:sp>
      <p:sp>
        <p:nvSpPr>
          <p:cNvPr id="4" name="Espace réservé du texte 3">
            <a:extLst>
              <a:ext uri="{FF2B5EF4-FFF2-40B4-BE49-F238E27FC236}">
                <a16:creationId xmlns:a16="http://schemas.microsoft.com/office/drawing/2014/main" id="{27F3B2F6-34CA-421B-AAB0-6EE72A0446AA}"/>
              </a:ext>
            </a:extLst>
          </p:cNvPr>
          <p:cNvSpPr>
            <a:spLocks noGrp="1"/>
          </p:cNvSpPr>
          <p:nvPr>
            <p:ph type="body" sz="quarter" idx="13"/>
          </p:nvPr>
        </p:nvSpPr>
        <p:spPr/>
        <p:txBody>
          <a:bodyPr/>
          <a:lstStyle/>
          <a:p>
            <a:r>
              <a:rPr lang="en-US"/>
              <a:t>Pass the Ticket (Pttc) </a:t>
            </a:r>
          </a:p>
        </p:txBody>
      </p:sp>
      <p:sp>
        <p:nvSpPr>
          <p:cNvPr id="41" name="TextBox 16">
            <a:extLst>
              <a:ext uri="{FF2B5EF4-FFF2-40B4-BE49-F238E27FC236}">
                <a16:creationId xmlns:a16="http://schemas.microsoft.com/office/drawing/2014/main" id="{56C43091-2FD7-4D64-885B-AC7B5E9329BF}"/>
              </a:ext>
            </a:extLst>
          </p:cNvPr>
          <p:cNvSpPr txBox="1"/>
          <p:nvPr/>
        </p:nvSpPr>
        <p:spPr>
          <a:xfrm>
            <a:off x="719950" y="1861710"/>
            <a:ext cx="9679011" cy="1177914"/>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r>
              <a:rPr lang="en-US" sz="1600" b="1">
                <a:solidFill>
                  <a:srgbClr val="0179D7"/>
                </a:solidFill>
                <a:latin typeface="+mn-lt"/>
                <a:cs typeface="Segoe UI Semilight" panose="020B0402040204020203" pitchFamily="34" charset="0"/>
              </a:rPr>
              <a:t>Occur less frequently </a:t>
            </a:r>
            <a:r>
              <a:rPr lang="en-US" sz="1600">
                <a:gradFill>
                  <a:gsLst>
                    <a:gs pos="2917">
                      <a:srgbClr val="505050"/>
                    </a:gs>
                    <a:gs pos="30000">
                      <a:srgbClr val="505050"/>
                    </a:gs>
                  </a:gsLst>
                  <a:lin ang="5400000" scaled="0"/>
                </a:gradFill>
                <a:latin typeface="Segoe UI"/>
                <a:cs typeface="Segoe UI Semilight" panose="020B0402040204020203" pitchFamily="34" charset="0"/>
              </a:rPr>
              <a:t>than </a:t>
            </a:r>
            <a:r>
              <a:rPr lang="en-US" sz="1600" err="1">
                <a:gradFill>
                  <a:gsLst>
                    <a:gs pos="2917">
                      <a:srgbClr val="505050"/>
                    </a:gs>
                    <a:gs pos="30000">
                      <a:srgbClr val="505050"/>
                    </a:gs>
                  </a:gsLst>
                  <a:lin ang="5400000" scaled="0"/>
                </a:gradFill>
                <a:latin typeface="Segoe UI"/>
                <a:cs typeface="Segoe UI Semilight" panose="020B0402040204020203" pitchFamily="34" charset="0"/>
              </a:rPr>
              <a:t>PtH</a:t>
            </a:r>
            <a:r>
              <a:rPr lang="en-US" sz="1600">
                <a:gradFill>
                  <a:gsLst>
                    <a:gs pos="2917">
                      <a:srgbClr val="505050"/>
                    </a:gs>
                    <a:gs pos="30000">
                      <a:srgbClr val="505050"/>
                    </a:gs>
                  </a:gsLst>
                  <a:lin ang="5400000" scaled="0"/>
                </a:gradFill>
                <a:latin typeface="Segoe UI"/>
                <a:cs typeface="Segoe UI Semilight" panose="020B0402040204020203" pitchFamily="34" charset="0"/>
              </a:rPr>
              <a:t> attacks.</a:t>
            </a:r>
            <a:r>
              <a:rPr lang="en-US" sz="1600" b="1">
                <a:solidFill>
                  <a:srgbClr val="0179D7"/>
                </a:solidFill>
                <a:latin typeface="+mn-lt"/>
                <a:cs typeface="Segoe UI Semilight" panose="020B0402040204020203" pitchFamily="34" charset="0"/>
              </a:rPr>
              <a:t> </a:t>
            </a:r>
            <a:endParaRPr lang="en-US" sz="1600">
              <a:gradFill>
                <a:gsLst>
                  <a:gs pos="2917">
                    <a:schemeClr val="tx1"/>
                  </a:gs>
                  <a:gs pos="30000">
                    <a:schemeClr val="tx1"/>
                  </a:gs>
                </a:gsLst>
                <a:lin ang="5400000" scaled="0"/>
              </a:gradFill>
              <a:latin typeface="+mn-lt"/>
              <a:cs typeface="Segoe UI Semilight" panose="020B0402040204020203" pitchFamily="34" charset="0"/>
            </a:endParaRPr>
          </a:p>
          <a:p>
            <a:endParaRPr lang="en-US" sz="1600"/>
          </a:p>
          <a:p>
            <a:pPr>
              <a:spcBef>
                <a:spcPts val="0"/>
              </a:spcBef>
              <a:spcAft>
                <a:spcPts val="1176"/>
              </a:spcAft>
              <a:tabLst>
                <a:tab pos="560241" algn="l"/>
              </a:tabLst>
            </a:pPr>
            <a:endParaRPr lang="en-US" sz="1372">
              <a:gradFill>
                <a:gsLst>
                  <a:gs pos="2917">
                    <a:schemeClr val="tx1"/>
                  </a:gs>
                  <a:gs pos="30000">
                    <a:schemeClr val="tx1"/>
                  </a:gs>
                </a:gsLst>
                <a:lin ang="5400000" scaled="0"/>
              </a:gradFill>
              <a:latin typeface="+mn-lt"/>
              <a:cs typeface="Segoe UI Semilight" panose="020B0402040204020203" pitchFamily="34" charset="0"/>
            </a:endParaRPr>
          </a:p>
        </p:txBody>
      </p:sp>
      <p:sp>
        <p:nvSpPr>
          <p:cNvPr id="42" name="TextBox 16">
            <a:extLst>
              <a:ext uri="{FF2B5EF4-FFF2-40B4-BE49-F238E27FC236}">
                <a16:creationId xmlns:a16="http://schemas.microsoft.com/office/drawing/2014/main" id="{E11A5F6D-E5C4-468D-953C-51D85894C48E}"/>
              </a:ext>
            </a:extLst>
          </p:cNvPr>
          <p:cNvSpPr txBox="1"/>
          <p:nvPr/>
        </p:nvSpPr>
        <p:spPr>
          <a:xfrm>
            <a:off x="719950" y="2890583"/>
            <a:ext cx="9679011" cy="535879"/>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176"/>
              </a:spcAft>
              <a:tabLst>
                <a:tab pos="560241" algn="l"/>
              </a:tabLst>
            </a:pPr>
            <a:r>
              <a:rPr lang="en-US" sz="1600" b="1">
                <a:solidFill>
                  <a:srgbClr val="0179D7"/>
                </a:solidFill>
                <a:latin typeface="+mn-lt"/>
                <a:cs typeface="Segoe UI Semilight" panose="020B0402040204020203" pitchFamily="34" charset="0"/>
              </a:rPr>
              <a:t>Resembles </a:t>
            </a:r>
            <a:r>
              <a:rPr lang="en-US" sz="1600">
                <a:gradFill>
                  <a:gsLst>
                    <a:gs pos="2917">
                      <a:srgbClr val="505050"/>
                    </a:gs>
                    <a:gs pos="30000">
                      <a:srgbClr val="505050"/>
                    </a:gs>
                  </a:gsLst>
                  <a:lin ang="5400000" scaled="0"/>
                </a:gradFill>
                <a:latin typeface="Segoe UI"/>
                <a:cs typeface="Segoe UI Semilight" panose="020B0402040204020203" pitchFamily="34" charset="0"/>
              </a:rPr>
              <a:t>a </a:t>
            </a:r>
            <a:r>
              <a:rPr lang="en-US" sz="1600" err="1">
                <a:gradFill>
                  <a:gsLst>
                    <a:gs pos="2917">
                      <a:srgbClr val="505050"/>
                    </a:gs>
                    <a:gs pos="30000">
                      <a:srgbClr val="505050"/>
                    </a:gs>
                  </a:gsLst>
                  <a:lin ang="5400000" scaled="0"/>
                </a:gradFill>
                <a:latin typeface="Segoe UI"/>
                <a:cs typeface="Segoe UI Semilight" panose="020B0402040204020203" pitchFamily="34" charset="0"/>
              </a:rPr>
              <a:t>PtH</a:t>
            </a:r>
            <a:r>
              <a:rPr lang="en-US" sz="1600">
                <a:gradFill>
                  <a:gsLst>
                    <a:gs pos="2917">
                      <a:srgbClr val="505050"/>
                    </a:gs>
                    <a:gs pos="30000">
                      <a:srgbClr val="505050"/>
                    </a:gs>
                  </a:gsLst>
                  <a:lin ang="5400000" scaled="0"/>
                </a:gradFill>
                <a:latin typeface="Segoe UI"/>
                <a:cs typeface="Segoe UI Semilight" panose="020B0402040204020203" pitchFamily="34" charset="0"/>
              </a:rPr>
              <a:t> attack in its execution.</a:t>
            </a:r>
            <a:endParaRPr lang="en-US" sz="1600">
              <a:gradFill>
                <a:gsLst>
                  <a:gs pos="2917">
                    <a:schemeClr val="tx1"/>
                  </a:gs>
                  <a:gs pos="30000">
                    <a:schemeClr val="tx1"/>
                  </a:gs>
                </a:gsLst>
                <a:lin ang="5400000" scaled="0"/>
              </a:gradFill>
              <a:latin typeface="+mn-lt"/>
              <a:cs typeface="Segoe UI Semilight" panose="020B0402040204020203" pitchFamily="34" charset="0"/>
            </a:endParaRPr>
          </a:p>
        </p:txBody>
      </p:sp>
      <p:sp>
        <p:nvSpPr>
          <p:cNvPr id="43" name="TextBox 16">
            <a:extLst>
              <a:ext uri="{FF2B5EF4-FFF2-40B4-BE49-F238E27FC236}">
                <a16:creationId xmlns:a16="http://schemas.microsoft.com/office/drawing/2014/main" id="{2176E79C-4512-4C84-978C-1B7281111EA2}"/>
              </a:ext>
            </a:extLst>
          </p:cNvPr>
          <p:cNvSpPr txBox="1"/>
          <p:nvPr/>
        </p:nvSpPr>
        <p:spPr>
          <a:xfrm>
            <a:off x="719950" y="3919456"/>
            <a:ext cx="9679011" cy="782100"/>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lvl="0">
              <a:spcBef>
                <a:spcPts val="0"/>
              </a:spcBef>
              <a:spcAft>
                <a:spcPts val="1176"/>
              </a:spcAft>
              <a:tabLst>
                <a:tab pos="560241" algn="l"/>
              </a:tabLst>
            </a:pPr>
            <a:r>
              <a:rPr lang="en-US" sz="1600" b="1">
                <a:solidFill>
                  <a:srgbClr val="0179D7"/>
                </a:solidFill>
                <a:latin typeface="Segoe UI"/>
                <a:cs typeface="Segoe UI Semilight" panose="020B0402040204020203" pitchFamily="34" charset="0"/>
              </a:rPr>
              <a:t>Requires that the attacker obtain local administrative access</a:t>
            </a:r>
            <a:r>
              <a:rPr lang="en-US" sz="1600">
                <a:gradFill>
                  <a:gsLst>
                    <a:gs pos="2917">
                      <a:srgbClr val="505050"/>
                    </a:gs>
                    <a:gs pos="30000">
                      <a:srgbClr val="505050"/>
                    </a:gs>
                  </a:gsLst>
                  <a:lin ang="5400000" scaled="0"/>
                </a:gradFill>
                <a:latin typeface="Segoe UI"/>
                <a:cs typeface="Segoe UI Semilight" panose="020B0402040204020203" pitchFamily="34" charset="0"/>
              </a:rPr>
              <a:t> to capture the stored ticket-granting tickets (TGTs) before reusing them with the Kerberos protocol.</a:t>
            </a:r>
          </a:p>
        </p:txBody>
      </p:sp>
      <p:sp>
        <p:nvSpPr>
          <p:cNvPr id="44" name="TextBox 16">
            <a:extLst>
              <a:ext uri="{FF2B5EF4-FFF2-40B4-BE49-F238E27FC236}">
                <a16:creationId xmlns:a16="http://schemas.microsoft.com/office/drawing/2014/main" id="{704FE48A-C808-4318-A76E-AE9E3BCCF33C}"/>
              </a:ext>
            </a:extLst>
          </p:cNvPr>
          <p:cNvSpPr txBox="1"/>
          <p:nvPr/>
        </p:nvSpPr>
        <p:spPr>
          <a:xfrm>
            <a:off x="644757" y="4885377"/>
            <a:ext cx="9679011" cy="782100"/>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lvl="0">
              <a:spcBef>
                <a:spcPts val="0"/>
              </a:spcBef>
              <a:spcAft>
                <a:spcPts val="1176"/>
              </a:spcAft>
              <a:tabLst>
                <a:tab pos="560241" algn="l"/>
              </a:tabLst>
            </a:pPr>
            <a:r>
              <a:rPr lang="en-US" sz="1600" b="1">
                <a:solidFill>
                  <a:srgbClr val="0179D7"/>
                </a:solidFill>
                <a:latin typeface="Segoe UI"/>
                <a:cs typeface="Segoe UI Semilight" panose="020B0402040204020203" pitchFamily="34" charset="0"/>
              </a:rPr>
              <a:t> TGTs have a default lifespan of about 10 hours </a:t>
            </a:r>
            <a:r>
              <a:rPr lang="en-US" sz="1600">
                <a:gradFill>
                  <a:gsLst>
                    <a:gs pos="2917">
                      <a:srgbClr val="505050"/>
                    </a:gs>
                    <a:gs pos="30000">
                      <a:srgbClr val="505050"/>
                    </a:gs>
                  </a:gsLst>
                  <a:lin ang="5400000" scaled="0"/>
                </a:gradFill>
                <a:latin typeface="Segoe UI"/>
                <a:cs typeface="Segoe UI Semilight" panose="020B0402040204020203" pitchFamily="34" charset="0"/>
              </a:rPr>
              <a:t>and a default total lifetime of 7 days if that TGT is        always renewed before it expires.</a:t>
            </a:r>
          </a:p>
        </p:txBody>
      </p:sp>
      <p:cxnSp>
        <p:nvCxnSpPr>
          <p:cNvPr id="45" name="Straight Connector 11">
            <a:extLst>
              <a:ext uri="{FF2B5EF4-FFF2-40B4-BE49-F238E27FC236}">
                <a16:creationId xmlns:a16="http://schemas.microsoft.com/office/drawing/2014/main" id="{3A226CC2-8E11-4C5B-A9D6-94D46B73E5A1}"/>
              </a:ext>
            </a:extLst>
          </p:cNvPr>
          <p:cNvCxnSpPr>
            <a:cxnSpLocks/>
          </p:cNvCxnSpPr>
          <p:nvPr/>
        </p:nvCxnSpPr>
        <p:spPr>
          <a:xfrm>
            <a:off x="448213" y="1509178"/>
            <a:ext cx="0" cy="550548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e 2">
            <a:extLst>
              <a:ext uri="{FF2B5EF4-FFF2-40B4-BE49-F238E27FC236}">
                <a16:creationId xmlns:a16="http://schemas.microsoft.com/office/drawing/2014/main" id="{85C4719A-33FC-48BC-80D2-521A28970230}"/>
              </a:ext>
            </a:extLst>
          </p:cNvPr>
          <p:cNvGrpSpPr>
            <a:grpSpLocks noChangeAspect="1"/>
          </p:cNvGrpSpPr>
          <p:nvPr/>
        </p:nvGrpSpPr>
        <p:grpSpPr>
          <a:xfrm>
            <a:off x="235700" y="1948930"/>
            <a:ext cx="424530" cy="615516"/>
            <a:chOff x="735126" y="1856809"/>
            <a:chExt cx="587465" cy="851751"/>
          </a:xfrm>
        </p:grpSpPr>
        <p:sp>
          <p:nvSpPr>
            <p:cNvPr id="28" name="Ellipse 27">
              <a:extLst>
                <a:ext uri="{FF2B5EF4-FFF2-40B4-BE49-F238E27FC236}">
                  <a16:creationId xmlns:a16="http://schemas.microsoft.com/office/drawing/2014/main" id="{A4F41A48-AA77-4AFA-8E78-17D787FF900F}"/>
                </a:ext>
              </a:extLst>
            </p:cNvPr>
            <p:cNvSpPr/>
            <p:nvPr/>
          </p:nvSpPr>
          <p:spPr>
            <a:xfrm>
              <a:off x="735126" y="1935063"/>
              <a:ext cx="587465" cy="587466"/>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sz="1765"/>
            </a:p>
          </p:txBody>
        </p:sp>
        <p:sp>
          <p:nvSpPr>
            <p:cNvPr id="29" name="ZoneTexte 28">
              <a:extLst>
                <a:ext uri="{FF2B5EF4-FFF2-40B4-BE49-F238E27FC236}">
                  <a16:creationId xmlns:a16="http://schemas.microsoft.com/office/drawing/2014/main" id="{8D0DBD64-38F8-43B6-BA31-5A6EAADCF874}"/>
                </a:ext>
              </a:extLst>
            </p:cNvPr>
            <p:cNvSpPr txBox="1"/>
            <p:nvPr/>
          </p:nvSpPr>
          <p:spPr>
            <a:xfrm>
              <a:off x="820185" y="1856809"/>
              <a:ext cx="417342" cy="851751"/>
            </a:xfrm>
            <a:prstGeom prst="rect">
              <a:avLst/>
            </a:prstGeom>
            <a:noFill/>
          </p:spPr>
          <p:txBody>
            <a:bodyPr wrap="square" lIns="179285" tIns="143428" rIns="179285" bIns="143428" rtlCol="0">
              <a:spAutoFit/>
            </a:bodyPr>
            <a:lstStyle/>
            <a:p>
              <a:pPr>
                <a:lnSpc>
                  <a:spcPct val="90000"/>
                </a:lnSpc>
                <a:spcAft>
                  <a:spcPts val="588"/>
                </a:spcAft>
              </a:pPr>
              <a:r>
                <a:rPr lang="fr-FR" sz="2353" b="1">
                  <a:solidFill>
                    <a:schemeClr val="bg1"/>
                  </a:solidFill>
                </a:rPr>
                <a:t>1</a:t>
              </a:r>
            </a:p>
          </p:txBody>
        </p:sp>
      </p:grpSp>
      <p:grpSp>
        <p:nvGrpSpPr>
          <p:cNvPr id="2" name="Groupe 1">
            <a:extLst>
              <a:ext uri="{FF2B5EF4-FFF2-40B4-BE49-F238E27FC236}">
                <a16:creationId xmlns:a16="http://schemas.microsoft.com/office/drawing/2014/main" id="{D5C45A45-7AB4-4F6B-8E3B-52A562090FFE}"/>
              </a:ext>
            </a:extLst>
          </p:cNvPr>
          <p:cNvGrpSpPr>
            <a:grpSpLocks noChangeAspect="1"/>
          </p:cNvGrpSpPr>
          <p:nvPr/>
        </p:nvGrpSpPr>
        <p:grpSpPr>
          <a:xfrm>
            <a:off x="235700" y="2965513"/>
            <a:ext cx="424530" cy="615516"/>
            <a:chOff x="726492" y="3040776"/>
            <a:chExt cx="587465" cy="851751"/>
          </a:xfrm>
        </p:grpSpPr>
        <p:sp>
          <p:nvSpPr>
            <p:cNvPr id="31" name="Ellipse 30">
              <a:extLst>
                <a:ext uri="{FF2B5EF4-FFF2-40B4-BE49-F238E27FC236}">
                  <a16:creationId xmlns:a16="http://schemas.microsoft.com/office/drawing/2014/main" id="{A5DC4DC7-7551-4C58-83F6-2045B5E8AA1F}"/>
                </a:ext>
              </a:extLst>
            </p:cNvPr>
            <p:cNvSpPr/>
            <p:nvPr/>
          </p:nvSpPr>
          <p:spPr>
            <a:xfrm>
              <a:off x="726492" y="3149533"/>
              <a:ext cx="587465" cy="587465"/>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ZoneTexte 31">
              <a:extLst>
                <a:ext uri="{FF2B5EF4-FFF2-40B4-BE49-F238E27FC236}">
                  <a16:creationId xmlns:a16="http://schemas.microsoft.com/office/drawing/2014/main" id="{AEECE92F-7BB3-4F8B-A174-0DDAA7931750}"/>
                </a:ext>
              </a:extLst>
            </p:cNvPr>
            <p:cNvSpPr txBox="1"/>
            <p:nvPr/>
          </p:nvSpPr>
          <p:spPr>
            <a:xfrm>
              <a:off x="811551" y="3040776"/>
              <a:ext cx="417342" cy="851751"/>
            </a:xfrm>
            <a:prstGeom prst="rect">
              <a:avLst/>
            </a:prstGeom>
            <a:noFill/>
          </p:spPr>
          <p:txBody>
            <a:bodyPr wrap="square" lIns="179285" tIns="143428" rIns="179285" bIns="143428" rtlCol="0">
              <a:spAutoFit/>
            </a:bodyPr>
            <a:lstStyle/>
            <a:p>
              <a:pPr>
                <a:lnSpc>
                  <a:spcPct val="90000"/>
                </a:lnSpc>
                <a:spcAft>
                  <a:spcPts val="588"/>
                </a:spcAft>
              </a:pPr>
              <a:r>
                <a:rPr lang="fr-FR" sz="2353" b="1">
                  <a:solidFill>
                    <a:schemeClr val="bg1"/>
                  </a:solidFill>
                </a:rPr>
                <a:t>2</a:t>
              </a:r>
            </a:p>
          </p:txBody>
        </p:sp>
      </p:grpSp>
      <p:grpSp>
        <p:nvGrpSpPr>
          <p:cNvPr id="6" name="Groupe 5">
            <a:extLst>
              <a:ext uri="{FF2B5EF4-FFF2-40B4-BE49-F238E27FC236}">
                <a16:creationId xmlns:a16="http://schemas.microsoft.com/office/drawing/2014/main" id="{430A374B-DADA-415A-B7EF-B7EF6DF1E3BF}"/>
              </a:ext>
            </a:extLst>
          </p:cNvPr>
          <p:cNvGrpSpPr>
            <a:grpSpLocks noChangeAspect="1"/>
          </p:cNvGrpSpPr>
          <p:nvPr/>
        </p:nvGrpSpPr>
        <p:grpSpPr>
          <a:xfrm>
            <a:off x="235700" y="4004136"/>
            <a:ext cx="424530" cy="615516"/>
            <a:chOff x="740492" y="4275443"/>
            <a:chExt cx="587465" cy="851750"/>
          </a:xfrm>
        </p:grpSpPr>
        <p:sp>
          <p:nvSpPr>
            <p:cNvPr id="34" name="Ellipse 33">
              <a:extLst>
                <a:ext uri="{FF2B5EF4-FFF2-40B4-BE49-F238E27FC236}">
                  <a16:creationId xmlns:a16="http://schemas.microsoft.com/office/drawing/2014/main" id="{C9F5F05B-DE3C-430C-9B16-5DBB082EBA28}"/>
                </a:ext>
              </a:extLst>
            </p:cNvPr>
            <p:cNvSpPr/>
            <p:nvPr/>
          </p:nvSpPr>
          <p:spPr>
            <a:xfrm>
              <a:off x="740492" y="4364002"/>
              <a:ext cx="587465" cy="587465"/>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ZoneTexte 34">
              <a:extLst>
                <a:ext uri="{FF2B5EF4-FFF2-40B4-BE49-F238E27FC236}">
                  <a16:creationId xmlns:a16="http://schemas.microsoft.com/office/drawing/2014/main" id="{1C7D38A5-3A80-4F88-B2BB-F5178EB14AD8}"/>
                </a:ext>
              </a:extLst>
            </p:cNvPr>
            <p:cNvSpPr txBox="1"/>
            <p:nvPr/>
          </p:nvSpPr>
          <p:spPr>
            <a:xfrm>
              <a:off x="806560" y="4275443"/>
              <a:ext cx="417342" cy="851750"/>
            </a:xfrm>
            <a:prstGeom prst="rect">
              <a:avLst/>
            </a:prstGeom>
            <a:noFill/>
          </p:spPr>
          <p:txBody>
            <a:bodyPr wrap="square" lIns="179285" tIns="143428" rIns="179285" bIns="143428" rtlCol="0">
              <a:spAutoFit/>
            </a:bodyPr>
            <a:lstStyle/>
            <a:p>
              <a:pPr>
                <a:lnSpc>
                  <a:spcPct val="90000"/>
                </a:lnSpc>
                <a:spcAft>
                  <a:spcPts val="588"/>
                </a:spcAft>
              </a:pPr>
              <a:r>
                <a:rPr lang="fr-FR" sz="2353" b="1">
                  <a:solidFill>
                    <a:schemeClr val="bg1"/>
                  </a:solidFill>
                </a:rPr>
                <a:t>3</a:t>
              </a:r>
            </a:p>
          </p:txBody>
        </p:sp>
      </p:grpSp>
      <p:grpSp>
        <p:nvGrpSpPr>
          <p:cNvPr id="7" name="Groupe 6">
            <a:extLst>
              <a:ext uri="{FF2B5EF4-FFF2-40B4-BE49-F238E27FC236}">
                <a16:creationId xmlns:a16="http://schemas.microsoft.com/office/drawing/2014/main" id="{401756C5-D6E2-43B4-886E-FC6FE77DA9C3}"/>
              </a:ext>
            </a:extLst>
          </p:cNvPr>
          <p:cNvGrpSpPr>
            <a:grpSpLocks noChangeAspect="1"/>
          </p:cNvGrpSpPr>
          <p:nvPr/>
        </p:nvGrpSpPr>
        <p:grpSpPr>
          <a:xfrm>
            <a:off x="223720" y="5030243"/>
            <a:ext cx="421037" cy="615516"/>
            <a:chOff x="731326" y="5489865"/>
            <a:chExt cx="582632" cy="851753"/>
          </a:xfrm>
        </p:grpSpPr>
        <p:sp>
          <p:nvSpPr>
            <p:cNvPr id="37" name="Ellipse 36">
              <a:extLst>
                <a:ext uri="{FF2B5EF4-FFF2-40B4-BE49-F238E27FC236}">
                  <a16:creationId xmlns:a16="http://schemas.microsoft.com/office/drawing/2014/main" id="{9591452B-A053-43CD-9783-C110E3306CD3}"/>
                </a:ext>
              </a:extLst>
            </p:cNvPr>
            <p:cNvSpPr/>
            <p:nvPr/>
          </p:nvSpPr>
          <p:spPr>
            <a:xfrm>
              <a:off x="731326" y="5578470"/>
              <a:ext cx="582632" cy="587465"/>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ZoneTexte 37">
              <a:extLst>
                <a:ext uri="{FF2B5EF4-FFF2-40B4-BE49-F238E27FC236}">
                  <a16:creationId xmlns:a16="http://schemas.microsoft.com/office/drawing/2014/main" id="{91903769-E1C1-4C26-A04A-D4C415BFDD7E}"/>
                </a:ext>
              </a:extLst>
            </p:cNvPr>
            <p:cNvSpPr txBox="1"/>
            <p:nvPr/>
          </p:nvSpPr>
          <p:spPr>
            <a:xfrm>
              <a:off x="803823" y="5489865"/>
              <a:ext cx="413909" cy="851753"/>
            </a:xfrm>
            <a:prstGeom prst="rect">
              <a:avLst/>
            </a:prstGeom>
            <a:noFill/>
          </p:spPr>
          <p:txBody>
            <a:bodyPr wrap="square" lIns="179285" tIns="143428" rIns="179285" bIns="143428" rtlCol="0">
              <a:spAutoFit/>
            </a:bodyPr>
            <a:lstStyle/>
            <a:p>
              <a:pPr>
                <a:lnSpc>
                  <a:spcPct val="90000"/>
                </a:lnSpc>
                <a:spcAft>
                  <a:spcPts val="588"/>
                </a:spcAft>
              </a:pPr>
              <a:r>
                <a:rPr lang="fr-FR" sz="2353" b="1">
                  <a:solidFill>
                    <a:schemeClr val="bg1"/>
                  </a:solidFill>
                </a:rPr>
                <a:t>4</a:t>
              </a:r>
            </a:p>
          </p:txBody>
        </p:sp>
      </p:grpSp>
    </p:spTree>
    <p:extLst>
      <p:ext uri="{BB962C8B-B14F-4D97-AF65-F5344CB8AC3E}">
        <p14:creationId xmlns:p14="http://schemas.microsoft.com/office/powerpoint/2010/main" val="9489267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43">
            <a:extLst>
              <a:ext uri="{FF2B5EF4-FFF2-40B4-BE49-F238E27FC236}">
                <a16:creationId xmlns:a16="http://schemas.microsoft.com/office/drawing/2014/main" id="{7F6451A2-3082-467B-AA82-4C0C729C804E}"/>
              </a:ext>
            </a:extLst>
          </p:cNvPr>
          <p:cNvSpPr txBox="1"/>
          <p:nvPr/>
        </p:nvSpPr>
        <p:spPr>
          <a:xfrm>
            <a:off x="513721" y="3608885"/>
            <a:ext cx="3667192" cy="31683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defPPr>
              <a:defRPr lang="en-US"/>
            </a:defPPr>
            <a:lvl1pPr marR="0" lvl="0" indent="0" algn="ctr" defTabSz="895579" fontAlgn="auto">
              <a:spcBef>
                <a:spcPts val="0"/>
              </a:spcBef>
              <a:spcAft>
                <a:spcPts val="0"/>
              </a:spcAft>
              <a:buClrTx/>
              <a:buSzTx/>
              <a:buFontTx/>
              <a:buNone/>
              <a:tabLst/>
              <a:defRPr sz="2000" kern="0">
                <a:gradFill>
                  <a:gsLst>
                    <a:gs pos="0">
                      <a:srgbClr val="FFFFFF"/>
                    </a:gs>
                    <a:gs pos="100000">
                      <a:srgbClr val="FFFFFF"/>
                    </a:gs>
                  </a:gsLst>
                  <a:lin ang="5400000" scaled="0"/>
                </a:gradFill>
                <a:latin typeface="Segoe UI Semi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568">
                <a:solidFill>
                  <a:srgbClr val="0179D7"/>
                </a:solidFill>
              </a:rPr>
              <a:t>Attackers can steal TGTs and associated session keys and request new Service tickets, which are the credentials used to connect to a specific resource. He can continue this cycle until the TGTs have reached the renewal lifetime, which means that a compromised TGT may allow an attacker to use stolen credentials for up to 7 days, assuming that you have configured the default Kerberos TGT lifetime. </a:t>
            </a:r>
          </a:p>
        </p:txBody>
      </p:sp>
      <p:sp>
        <p:nvSpPr>
          <p:cNvPr id="30" name="Rectangle 29">
            <a:extLst>
              <a:ext uri="{FF2B5EF4-FFF2-40B4-BE49-F238E27FC236}">
                <a16:creationId xmlns:a16="http://schemas.microsoft.com/office/drawing/2014/main" id="{900FBE1C-A7C7-4DDA-9228-21E207F1792D}"/>
              </a:ext>
            </a:extLst>
          </p:cNvPr>
          <p:cNvSpPr/>
          <p:nvPr/>
        </p:nvSpPr>
        <p:spPr bwMode="auto">
          <a:xfrm>
            <a:off x="4658348" y="3608885"/>
            <a:ext cx="2712654" cy="17206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p>
            <a:pPr defTabSz="877936">
              <a:defRPr/>
            </a:pPr>
            <a:r>
              <a:rPr lang="en-US" sz="1568" kern="0">
                <a:solidFill>
                  <a:srgbClr val="0179D7"/>
                </a:solidFill>
                <a:latin typeface="Segoe UI Semilight"/>
              </a:rPr>
              <a:t>Because of the limited lifetime, attackers often collect many TGTs so that as one expires they can use another and continue the attack.</a:t>
            </a:r>
          </a:p>
        </p:txBody>
      </p:sp>
      <p:sp>
        <p:nvSpPr>
          <p:cNvPr id="31" name="Rectangle 30">
            <a:extLst>
              <a:ext uri="{FF2B5EF4-FFF2-40B4-BE49-F238E27FC236}">
                <a16:creationId xmlns:a16="http://schemas.microsoft.com/office/drawing/2014/main" id="{9653DA27-B5E7-4061-90ED-75153D411E72}"/>
              </a:ext>
            </a:extLst>
          </p:cNvPr>
          <p:cNvSpPr/>
          <p:nvPr/>
        </p:nvSpPr>
        <p:spPr bwMode="auto">
          <a:xfrm>
            <a:off x="7932003" y="3613291"/>
            <a:ext cx="3477041" cy="26857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p>
            <a:pPr defTabSz="877936"/>
            <a:r>
              <a:rPr lang="en-US" sz="1568" kern="0">
                <a:solidFill>
                  <a:srgbClr val="0179D7"/>
                </a:solidFill>
                <a:latin typeface="Segoe UI Semilight"/>
              </a:rPr>
              <a:t>A significant difference in the attack value between the NT hashes that NT LAN Manager (NTLM) authentication uses and TGTs is the useful lifetime of the compromise. Password hashes are reusable until the user’s password changes, while TGTs expire in a matter of hours according to their configurable lifetime.</a:t>
            </a:r>
          </a:p>
        </p:txBody>
      </p:sp>
      <p:cxnSp>
        <p:nvCxnSpPr>
          <p:cNvPr id="38" name="Straight Connector 11">
            <a:extLst>
              <a:ext uri="{FF2B5EF4-FFF2-40B4-BE49-F238E27FC236}">
                <a16:creationId xmlns:a16="http://schemas.microsoft.com/office/drawing/2014/main" id="{49222471-3BD8-4EC7-B581-310DCB5F7BD3}"/>
              </a:ext>
            </a:extLst>
          </p:cNvPr>
          <p:cNvCxnSpPr>
            <a:cxnSpLocks/>
          </p:cNvCxnSpPr>
          <p:nvPr/>
        </p:nvCxnSpPr>
        <p:spPr>
          <a:xfrm>
            <a:off x="448213" y="1509178"/>
            <a:ext cx="0" cy="1202691"/>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11">
            <a:extLst>
              <a:ext uri="{FF2B5EF4-FFF2-40B4-BE49-F238E27FC236}">
                <a16:creationId xmlns:a16="http://schemas.microsoft.com/office/drawing/2014/main" id="{77D86FF2-3733-4CA1-B9AA-929D68E20390}"/>
              </a:ext>
            </a:extLst>
          </p:cNvPr>
          <p:cNvCxnSpPr>
            <a:cxnSpLocks/>
          </p:cNvCxnSpPr>
          <p:nvPr/>
        </p:nvCxnSpPr>
        <p:spPr>
          <a:xfrm>
            <a:off x="448213" y="2711868"/>
            <a:ext cx="914380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151">
            <a:extLst>
              <a:ext uri="{FF2B5EF4-FFF2-40B4-BE49-F238E27FC236}">
                <a16:creationId xmlns:a16="http://schemas.microsoft.com/office/drawing/2014/main" id="{08C38C55-F593-43D7-A98C-F3D9C6CDA14D}"/>
              </a:ext>
            </a:extLst>
          </p:cNvPr>
          <p:cNvSpPr/>
          <p:nvPr/>
        </p:nvSpPr>
        <p:spPr bwMode="auto">
          <a:xfrm>
            <a:off x="1525017" y="1853925"/>
            <a:ext cx="1725504" cy="1725504"/>
          </a:xfrm>
          <a:prstGeom prst="ellipse">
            <a:avLst/>
          </a:prstGeom>
          <a:solidFill>
            <a:srgbClr val="0078D7"/>
          </a:solidFill>
          <a:ln w="28575" cap="flat" cmpd="sng" algn="ctr">
            <a:solidFill>
              <a:srgbClr val="FFFFFF"/>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algn="ctr" defTabSz="1075108" fontAlgn="base">
              <a:lnSpc>
                <a:spcPct val="90000"/>
              </a:lnSpc>
              <a:spcBef>
                <a:spcPct val="0"/>
              </a:spcBef>
              <a:spcAft>
                <a:spcPct val="0"/>
              </a:spcAft>
              <a:defRPr/>
            </a:pPr>
            <a:endParaRPr lang="en-US" sz="27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175">
            <a:extLst>
              <a:ext uri="{FF2B5EF4-FFF2-40B4-BE49-F238E27FC236}">
                <a16:creationId xmlns:a16="http://schemas.microsoft.com/office/drawing/2014/main" id="{C2A6CC6B-3072-4D00-88FA-61272ED9FFEE}"/>
              </a:ext>
            </a:extLst>
          </p:cNvPr>
          <p:cNvSpPr/>
          <p:nvPr/>
        </p:nvSpPr>
        <p:spPr bwMode="auto">
          <a:xfrm>
            <a:off x="5105611" y="1853925"/>
            <a:ext cx="1738295" cy="1738295"/>
          </a:xfrm>
          <a:prstGeom prst="ellipse">
            <a:avLst/>
          </a:prstGeom>
          <a:solidFill>
            <a:srgbClr val="0078D7"/>
          </a:solidFill>
          <a:ln w="28575" cap="flat" cmpd="sng" algn="ctr">
            <a:solidFill>
              <a:srgbClr val="FFFFFF"/>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algn="ctr" defTabSz="1075108" fontAlgn="base">
              <a:lnSpc>
                <a:spcPct val="90000"/>
              </a:lnSpc>
              <a:spcBef>
                <a:spcPct val="0"/>
              </a:spcBef>
              <a:spcAft>
                <a:spcPct val="0"/>
              </a:spcAft>
              <a:defRPr/>
            </a:pPr>
            <a:endParaRPr lang="en-US" sz="27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ZoneTexte 34">
            <a:extLst>
              <a:ext uri="{FF2B5EF4-FFF2-40B4-BE49-F238E27FC236}">
                <a16:creationId xmlns:a16="http://schemas.microsoft.com/office/drawing/2014/main" id="{3ACF840E-DCA9-4FE3-87D5-FCAD8214B301}"/>
              </a:ext>
            </a:extLst>
          </p:cNvPr>
          <p:cNvSpPr txBox="1"/>
          <p:nvPr/>
        </p:nvSpPr>
        <p:spPr>
          <a:xfrm>
            <a:off x="1793397" y="2060506"/>
            <a:ext cx="1188743" cy="1375872"/>
          </a:xfrm>
          <a:prstGeom prst="rect">
            <a:avLst/>
          </a:prstGeom>
          <a:noFill/>
        </p:spPr>
        <p:txBody>
          <a:bodyPr wrap="square" lIns="179285" tIns="143428" rIns="179285" bIns="143428" rtlCol="0">
            <a:spAutoFit/>
          </a:bodyPr>
          <a:lstStyle/>
          <a:p>
            <a:pPr algn="ctr">
              <a:lnSpc>
                <a:spcPct val="90000"/>
              </a:lnSpc>
              <a:spcAft>
                <a:spcPts val="588"/>
              </a:spcAft>
            </a:pPr>
            <a:r>
              <a:rPr lang="fr-FR" sz="7842" b="1">
                <a:solidFill>
                  <a:schemeClr val="bg1"/>
                </a:solidFill>
              </a:rPr>
              <a:t>A</a:t>
            </a:r>
          </a:p>
        </p:txBody>
      </p:sp>
      <p:sp>
        <p:nvSpPr>
          <p:cNvPr id="36" name="ZoneTexte 35">
            <a:extLst>
              <a:ext uri="{FF2B5EF4-FFF2-40B4-BE49-F238E27FC236}">
                <a16:creationId xmlns:a16="http://schemas.microsoft.com/office/drawing/2014/main" id="{AB839DE4-C364-4CB9-B3A2-7BD4A7BF49A3}"/>
              </a:ext>
            </a:extLst>
          </p:cNvPr>
          <p:cNvSpPr txBox="1"/>
          <p:nvPr/>
        </p:nvSpPr>
        <p:spPr>
          <a:xfrm>
            <a:off x="5380386" y="2060506"/>
            <a:ext cx="1188743" cy="1375872"/>
          </a:xfrm>
          <a:prstGeom prst="rect">
            <a:avLst/>
          </a:prstGeom>
          <a:noFill/>
        </p:spPr>
        <p:txBody>
          <a:bodyPr wrap="square" lIns="179285" tIns="143428" rIns="179285" bIns="143428" rtlCol="0">
            <a:spAutoFit/>
          </a:bodyPr>
          <a:lstStyle/>
          <a:p>
            <a:pPr algn="ctr">
              <a:lnSpc>
                <a:spcPct val="90000"/>
              </a:lnSpc>
              <a:spcAft>
                <a:spcPts val="588"/>
              </a:spcAft>
            </a:pPr>
            <a:r>
              <a:rPr lang="fr-FR" sz="7842" b="1">
                <a:solidFill>
                  <a:schemeClr val="bg1"/>
                </a:solidFill>
              </a:rPr>
              <a:t>B</a:t>
            </a:r>
          </a:p>
        </p:txBody>
      </p:sp>
      <p:sp>
        <p:nvSpPr>
          <p:cNvPr id="32" name="Oval 181">
            <a:extLst>
              <a:ext uri="{FF2B5EF4-FFF2-40B4-BE49-F238E27FC236}">
                <a16:creationId xmlns:a16="http://schemas.microsoft.com/office/drawing/2014/main" id="{0E486432-EB3F-4AD0-9AC6-76C380AE8C3B}"/>
              </a:ext>
            </a:extLst>
          </p:cNvPr>
          <p:cNvSpPr/>
          <p:nvPr/>
        </p:nvSpPr>
        <p:spPr bwMode="auto">
          <a:xfrm>
            <a:off x="8698994" y="1853924"/>
            <a:ext cx="1607824" cy="1607824"/>
          </a:xfrm>
          <a:prstGeom prst="ellipse">
            <a:avLst/>
          </a:prstGeom>
          <a:solidFill>
            <a:srgbClr val="0078D7"/>
          </a:solidFill>
          <a:ln w="28575" cap="flat" cmpd="sng" algn="ctr">
            <a:solidFill>
              <a:schemeClr val="bg1"/>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algn="ctr" defTabSz="1075108" fontAlgn="base">
              <a:lnSpc>
                <a:spcPct val="90000"/>
              </a:lnSpc>
              <a:spcBef>
                <a:spcPct val="0"/>
              </a:spcBef>
              <a:spcAft>
                <a:spcPct val="0"/>
              </a:spcAft>
              <a:defRPr/>
            </a:pPr>
            <a:endParaRPr lang="en-US" sz="27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ZoneTexte 36">
            <a:extLst>
              <a:ext uri="{FF2B5EF4-FFF2-40B4-BE49-F238E27FC236}">
                <a16:creationId xmlns:a16="http://schemas.microsoft.com/office/drawing/2014/main" id="{DCD41032-B680-4F37-BF70-F2EC40F32DB1}"/>
              </a:ext>
            </a:extLst>
          </p:cNvPr>
          <p:cNvSpPr txBox="1"/>
          <p:nvPr/>
        </p:nvSpPr>
        <p:spPr>
          <a:xfrm>
            <a:off x="8908535" y="2060506"/>
            <a:ext cx="1188743" cy="1375872"/>
          </a:xfrm>
          <a:prstGeom prst="rect">
            <a:avLst/>
          </a:prstGeom>
          <a:noFill/>
        </p:spPr>
        <p:txBody>
          <a:bodyPr wrap="square" lIns="179285" tIns="143428" rIns="179285" bIns="143428" rtlCol="0">
            <a:spAutoFit/>
          </a:bodyPr>
          <a:lstStyle/>
          <a:p>
            <a:pPr algn="ctr">
              <a:lnSpc>
                <a:spcPct val="90000"/>
              </a:lnSpc>
              <a:spcAft>
                <a:spcPts val="588"/>
              </a:spcAft>
            </a:pPr>
            <a:r>
              <a:rPr lang="fr-FR" sz="7842" b="1">
                <a:solidFill>
                  <a:schemeClr val="bg1"/>
                </a:solidFill>
              </a:rPr>
              <a:t>C</a:t>
            </a:r>
          </a:p>
        </p:txBody>
      </p:sp>
      <p:sp>
        <p:nvSpPr>
          <p:cNvPr id="5" name="Espace réservé du texte 4">
            <a:extLst>
              <a:ext uri="{FF2B5EF4-FFF2-40B4-BE49-F238E27FC236}">
                <a16:creationId xmlns:a16="http://schemas.microsoft.com/office/drawing/2014/main" id="{77F73C14-CAC3-4981-9325-CF33DB88FD79}"/>
              </a:ext>
            </a:extLst>
          </p:cNvPr>
          <p:cNvSpPr>
            <a:spLocks noGrp="1"/>
          </p:cNvSpPr>
          <p:nvPr>
            <p:ph type="body" sz="quarter" idx="13"/>
          </p:nvPr>
        </p:nvSpPr>
        <p:spPr/>
        <p:txBody>
          <a:bodyPr/>
          <a:lstStyle/>
          <a:p>
            <a:r>
              <a:rPr lang="en-US"/>
              <a:t>Pass the Ticket (Pttc) </a:t>
            </a:r>
          </a:p>
        </p:txBody>
      </p:sp>
    </p:spTree>
    <p:extLst>
      <p:ext uri="{BB962C8B-B14F-4D97-AF65-F5344CB8AC3E}">
        <p14:creationId xmlns:p14="http://schemas.microsoft.com/office/powerpoint/2010/main" val="3928866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spc="-49"/>
              <a:t>Demonstration</a:t>
            </a:r>
          </a:p>
        </p:txBody>
      </p:sp>
      <p:sp>
        <p:nvSpPr>
          <p:cNvPr id="4" name="Espace réservé du texte 3">
            <a:extLst>
              <a:ext uri="{FF2B5EF4-FFF2-40B4-BE49-F238E27FC236}">
                <a16:creationId xmlns:a16="http://schemas.microsoft.com/office/drawing/2014/main" id="{605BF8EC-CAC7-4AA4-BD7B-3347A1EF9B38}"/>
              </a:ext>
            </a:extLst>
          </p:cNvPr>
          <p:cNvSpPr>
            <a:spLocks noGrp="1"/>
          </p:cNvSpPr>
          <p:nvPr>
            <p:ph type="body" sz="quarter" idx="13"/>
          </p:nvPr>
        </p:nvSpPr>
        <p:spPr/>
        <p:txBody>
          <a:bodyPr/>
          <a:lstStyle/>
          <a:p>
            <a:endParaRPr lang="fr-FR" dirty="0"/>
          </a:p>
        </p:txBody>
      </p:sp>
    </p:spTree>
    <p:extLst>
      <p:ext uri="{BB962C8B-B14F-4D97-AF65-F5344CB8AC3E}">
        <p14:creationId xmlns:p14="http://schemas.microsoft.com/office/powerpoint/2010/main" val="55034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644C022-D5AD-47FE-BD39-D1C4B7AB9C91}"/>
              </a:ext>
            </a:extLst>
          </p:cNvPr>
          <p:cNvPicPr>
            <a:picLocks noChangeAspect="1"/>
          </p:cNvPicPr>
          <p:nvPr/>
        </p:nvPicPr>
        <p:blipFill>
          <a:blip r:embed="rId2"/>
          <a:stretch>
            <a:fillRect/>
          </a:stretch>
        </p:blipFill>
        <p:spPr>
          <a:xfrm>
            <a:off x="1861462" y="1500260"/>
            <a:ext cx="8654137" cy="5004955"/>
          </a:xfrm>
          <a:prstGeom prst="rect">
            <a:avLst/>
          </a:prstGeom>
        </p:spPr>
      </p:pic>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Situation</a:t>
            </a:r>
          </a:p>
        </p:txBody>
      </p:sp>
      <p:sp>
        <p:nvSpPr>
          <p:cNvPr id="3" name="Rectangle 2">
            <a:extLst>
              <a:ext uri="{FF2B5EF4-FFF2-40B4-BE49-F238E27FC236}">
                <a16:creationId xmlns:a16="http://schemas.microsoft.com/office/drawing/2014/main" id="{F5AC5C57-75DF-413A-8173-F6BA226078A0}"/>
              </a:ext>
            </a:extLst>
          </p:cNvPr>
          <p:cNvSpPr/>
          <p:nvPr/>
        </p:nvSpPr>
        <p:spPr>
          <a:xfrm>
            <a:off x="518652" y="1698974"/>
            <a:ext cx="6096000" cy="923330"/>
          </a:xfrm>
          <a:prstGeom prst="rect">
            <a:avLst/>
          </a:prstGeom>
        </p:spPr>
        <p:txBody>
          <a:bodyPr>
            <a:spAutoFit/>
          </a:bodyPr>
          <a:lstStyle/>
          <a:p>
            <a:r>
              <a:rPr lang="en-US"/>
              <a:t>We will see how an attacker who has successfully compromised a server can reuse the TGT of a legitimate </a:t>
            </a:r>
          </a:p>
          <a:p>
            <a:r>
              <a:rPr lang="en-US"/>
              <a:t>administrator</a:t>
            </a:r>
            <a:endParaRPr lang="fr-FR"/>
          </a:p>
        </p:txBody>
      </p:sp>
    </p:spTree>
    <p:extLst>
      <p:ext uri="{BB962C8B-B14F-4D97-AF65-F5344CB8AC3E}">
        <p14:creationId xmlns:p14="http://schemas.microsoft.com/office/powerpoint/2010/main" val="17927485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fr-FR" sz="1765" kern="0">
              <a:solidFill>
                <a:prstClr val="white"/>
              </a:solidFill>
              <a:latin typeface="Calibri" panose="020F0502020204030204"/>
            </a:endParaRPr>
          </a:p>
        </p:txBody>
      </p:sp>
      <p:sp>
        <p:nvSpPr>
          <p:cNvPr id="5" name="Text Placeholder 5"/>
          <p:cNvSpPr txBox="1">
            <a:spLocks/>
          </p:cNvSpPr>
          <p:nvPr/>
        </p:nvSpPr>
        <p:spPr>
          <a:xfrm>
            <a:off x="6423332" y="1758634"/>
            <a:ext cx="11989179" cy="279662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14367">
              <a:buFont typeface="Arial" panose="020B0604020202020204" pitchFamily="34" charset="0"/>
              <a:buChar char="•"/>
              <a:defRPr/>
            </a:pPr>
            <a:r>
              <a:rPr lang="en-US" sz="2800">
                <a:solidFill>
                  <a:prstClr val="white"/>
                </a:solidFill>
                <a:latin typeface="Calibri Light" panose="020F0302020204030204"/>
              </a:rPr>
              <a:t>From Client1703-1 workstation,</a:t>
            </a:r>
          </a:p>
          <a:p>
            <a:pPr lvl="1" defTabSz="914367">
              <a:defRPr/>
            </a:pPr>
            <a:r>
              <a:rPr lang="en-US" sz="2800">
                <a:solidFill>
                  <a:prstClr val="white"/>
                </a:solidFill>
                <a:latin typeface="Calibri Light" panose="020F0302020204030204"/>
              </a:rPr>
              <a:t>      an administrator initiate RDP</a:t>
            </a:r>
          </a:p>
          <a:p>
            <a:pPr lvl="1" defTabSz="914367">
              <a:defRPr/>
            </a:pPr>
            <a:r>
              <a:rPr lang="en-US" sz="2800">
                <a:solidFill>
                  <a:prstClr val="white"/>
                </a:solidFill>
                <a:latin typeface="Calibri Light" panose="020F0302020204030204"/>
              </a:rPr>
              <a:t>      connection to SRV2012R2-1 with </a:t>
            </a:r>
          </a:p>
          <a:p>
            <a:pPr lvl="1" defTabSz="914367">
              <a:defRPr/>
            </a:pPr>
            <a:r>
              <a:rPr lang="en-US" sz="2800">
                <a:solidFill>
                  <a:prstClr val="white"/>
                </a:solidFill>
                <a:latin typeface="Calibri Light" panose="020F0302020204030204"/>
              </a:rPr>
              <a:t>      an account with domain</a:t>
            </a:r>
          </a:p>
          <a:p>
            <a:pPr lvl="1" defTabSz="914367">
              <a:defRPr/>
            </a:pPr>
            <a:r>
              <a:rPr lang="en-US" sz="2800">
                <a:solidFill>
                  <a:prstClr val="white"/>
                </a:solidFill>
                <a:latin typeface="Calibri Light" panose="020F0302020204030204"/>
              </a:rPr>
              <a:t>      admins privileges. </a:t>
            </a: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en-US"/>
              <a:t>RDP connection to SRV2012R2-1</a:t>
            </a:r>
          </a:p>
        </p:txBody>
      </p:sp>
      <p:sp>
        <p:nvSpPr>
          <p:cNvPr id="40" name="Text Box 5">
            <a:extLst>
              <a:ext uri="{FF2B5EF4-FFF2-40B4-BE49-F238E27FC236}">
                <a16:creationId xmlns:a16="http://schemas.microsoft.com/office/drawing/2014/main" id="{0FDD2A54-C770-4D0B-8605-381097EB03E9}"/>
              </a:ext>
            </a:extLst>
          </p:cNvPr>
          <p:cNvSpPr txBox="1">
            <a:spLocks noChangeArrowheads="1"/>
          </p:cNvSpPr>
          <p:nvPr/>
        </p:nvSpPr>
        <p:spPr bwMode="auto">
          <a:xfrm>
            <a:off x="1627681" y="2882067"/>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8" name="Image 7">
            <a:extLst>
              <a:ext uri="{FF2B5EF4-FFF2-40B4-BE49-F238E27FC236}">
                <a16:creationId xmlns:a16="http://schemas.microsoft.com/office/drawing/2014/main" id="{4989B34D-AED8-43A5-B41F-D2DF0801B63E}"/>
              </a:ext>
            </a:extLst>
          </p:cNvPr>
          <p:cNvPicPr>
            <a:picLocks noChangeAspect="1"/>
          </p:cNvPicPr>
          <p:nvPr/>
        </p:nvPicPr>
        <p:blipFill>
          <a:blip r:embed="rId2"/>
          <a:stretch>
            <a:fillRect/>
          </a:stretch>
        </p:blipFill>
        <p:spPr>
          <a:xfrm>
            <a:off x="127130" y="1929500"/>
            <a:ext cx="6096938" cy="1937266"/>
          </a:xfrm>
          <a:prstGeom prst="rect">
            <a:avLst/>
          </a:prstGeom>
        </p:spPr>
      </p:pic>
    </p:spTree>
    <p:extLst>
      <p:ext uri="{BB962C8B-B14F-4D97-AF65-F5344CB8AC3E}">
        <p14:creationId xmlns:p14="http://schemas.microsoft.com/office/powerpoint/2010/main" val="14555949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5" name="Text Placeholder 5"/>
          <p:cNvSpPr txBox="1">
            <a:spLocks/>
          </p:cNvSpPr>
          <p:nvPr/>
        </p:nvSpPr>
        <p:spPr>
          <a:xfrm>
            <a:off x="6423332" y="1758634"/>
            <a:ext cx="11989179" cy="46925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14367">
              <a:buFont typeface="Arial" panose="020B0604020202020204" pitchFamily="34" charset="0"/>
              <a:buChar char="•"/>
              <a:defRPr/>
            </a:pPr>
            <a:r>
              <a:rPr lang="en-US" sz="2800">
                <a:solidFill>
                  <a:prstClr val="white"/>
                </a:solidFill>
                <a:latin typeface="Calibri Light" panose="020F0302020204030204"/>
              </a:rPr>
              <a:t>Connected on </a:t>
            </a:r>
            <a:r>
              <a:rPr lang="en-US" sz="2800" b="1">
                <a:solidFill>
                  <a:prstClr val="white"/>
                </a:solidFill>
                <a:latin typeface="Calibri Light" panose="020F0302020204030204"/>
              </a:rPr>
              <a:t>SRV2012R2-1</a:t>
            </a:r>
            <a:r>
              <a:rPr lang="en-US" sz="2800">
                <a:solidFill>
                  <a:prstClr val="white"/>
                </a:solidFill>
                <a:latin typeface="Calibri Light" panose="020F0302020204030204"/>
              </a:rPr>
              <a:t> </a:t>
            </a:r>
          </a:p>
          <a:p>
            <a:pPr lvl="1" defTabSz="914367">
              <a:defRPr/>
            </a:pPr>
            <a:r>
              <a:rPr lang="en-US" sz="2800">
                <a:solidFill>
                  <a:prstClr val="white"/>
                </a:solidFill>
                <a:latin typeface="Calibri Light" panose="020F0302020204030204"/>
              </a:rPr>
              <a:t>      with a domain account “john” with</a:t>
            </a:r>
          </a:p>
          <a:p>
            <a:pPr lvl="1" defTabSz="914367">
              <a:defRPr/>
            </a:pPr>
            <a:r>
              <a:rPr lang="en-US" sz="2800">
                <a:solidFill>
                  <a:prstClr val="white"/>
                </a:solidFill>
                <a:latin typeface="Calibri Light" panose="020F0302020204030204"/>
              </a:rPr>
              <a:t>      local admin privilege, </a:t>
            </a:r>
          </a:p>
          <a:p>
            <a:pPr lvl="1" defTabSz="914367">
              <a:defRPr/>
            </a:pPr>
            <a:r>
              <a:rPr lang="en-US" sz="2800">
                <a:solidFill>
                  <a:prstClr val="white"/>
                </a:solidFill>
                <a:latin typeface="Calibri Light" panose="020F0302020204030204"/>
              </a:rPr>
              <a:t>      the attacker started Mimikatz.exe, </a:t>
            </a:r>
          </a:p>
          <a:p>
            <a:pPr lvl="1" defTabSz="914367">
              <a:defRPr/>
            </a:pPr>
            <a:r>
              <a:rPr lang="en-US" sz="2800">
                <a:solidFill>
                  <a:prstClr val="white"/>
                </a:solidFill>
                <a:latin typeface="Calibri Light" panose="020F0302020204030204"/>
              </a:rPr>
              <a:t>      got the “</a:t>
            </a:r>
            <a:r>
              <a:rPr lang="en-US" sz="2800" b="1" err="1">
                <a:solidFill>
                  <a:prstClr val="white"/>
                </a:solidFill>
                <a:latin typeface="Calibri Light" panose="020F0302020204030204"/>
              </a:rPr>
              <a:t>SeDebugPrivilege</a:t>
            </a:r>
            <a:r>
              <a:rPr lang="en-US" sz="2800">
                <a:solidFill>
                  <a:prstClr val="white"/>
                </a:solidFill>
                <a:latin typeface="Calibri Light" panose="020F0302020204030204"/>
              </a:rPr>
              <a:t>”</a:t>
            </a:r>
          </a:p>
          <a:p>
            <a:pPr lvl="1" defTabSz="914367">
              <a:defRPr/>
            </a:pPr>
            <a:r>
              <a:rPr lang="en-US" sz="2800">
                <a:solidFill>
                  <a:prstClr val="white"/>
                </a:solidFill>
                <a:latin typeface="Calibri Light" panose="020F0302020204030204"/>
              </a:rPr>
              <a:t>      and launch the command </a:t>
            </a:r>
          </a:p>
          <a:p>
            <a:pPr lvl="1" defTabSz="914367">
              <a:defRPr/>
            </a:pPr>
            <a:r>
              <a:rPr lang="en-US" sz="2800">
                <a:solidFill>
                  <a:prstClr val="white"/>
                </a:solidFill>
                <a:latin typeface="Calibri Light" panose="020F0302020204030204"/>
              </a:rPr>
              <a:t>     “</a:t>
            </a:r>
            <a:r>
              <a:rPr lang="en-US" sz="2800" err="1">
                <a:solidFill>
                  <a:prstClr val="white"/>
                </a:solidFill>
                <a:latin typeface="Calibri Light" panose="020F0302020204030204"/>
              </a:rPr>
              <a:t>sekurlsa</a:t>
            </a:r>
            <a:r>
              <a:rPr lang="en-US" sz="2800">
                <a:solidFill>
                  <a:prstClr val="white"/>
                </a:solidFill>
                <a:latin typeface="Calibri Light" panose="020F0302020204030204"/>
              </a:rPr>
              <a:t>::tickets /export” to export</a:t>
            </a:r>
          </a:p>
          <a:p>
            <a:pPr lvl="1" defTabSz="914367">
              <a:defRPr/>
            </a:pPr>
            <a:r>
              <a:rPr lang="en-US" sz="2800">
                <a:solidFill>
                  <a:prstClr val="white"/>
                </a:solidFill>
                <a:latin typeface="Calibri Light" panose="020F0302020204030204"/>
              </a:rPr>
              <a:t>     all Kerberos tickets present in </a:t>
            </a:r>
          </a:p>
          <a:p>
            <a:pPr lvl="1" defTabSz="914367">
              <a:defRPr/>
            </a:pPr>
            <a:r>
              <a:rPr lang="en-US" sz="2800">
                <a:solidFill>
                  <a:prstClr val="white"/>
                </a:solidFill>
                <a:latin typeface="Calibri Light" panose="020F0302020204030204"/>
              </a:rPr>
              <a:t>     </a:t>
            </a:r>
            <a:r>
              <a:rPr lang="en-US" sz="2800" err="1">
                <a:solidFill>
                  <a:prstClr val="white"/>
                </a:solidFill>
                <a:latin typeface="Calibri Light" panose="020F0302020204030204"/>
              </a:rPr>
              <a:t>lsass</a:t>
            </a:r>
            <a:r>
              <a:rPr lang="en-US" sz="2800">
                <a:solidFill>
                  <a:prstClr val="white"/>
                </a:solidFill>
                <a:latin typeface="Calibri Light" panose="020F0302020204030204"/>
              </a:rPr>
              <a:t> process.</a:t>
            </a: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a:t>Export Kerberos tickets</a:t>
            </a:r>
          </a:p>
        </p:txBody>
      </p:sp>
      <p:sp>
        <p:nvSpPr>
          <p:cNvPr id="40" name="Text Box 5">
            <a:extLst>
              <a:ext uri="{FF2B5EF4-FFF2-40B4-BE49-F238E27FC236}">
                <a16:creationId xmlns:a16="http://schemas.microsoft.com/office/drawing/2014/main" id="{0FDD2A54-C770-4D0B-8605-381097EB03E9}"/>
              </a:ext>
            </a:extLst>
          </p:cNvPr>
          <p:cNvSpPr txBox="1">
            <a:spLocks noChangeArrowheads="1"/>
          </p:cNvSpPr>
          <p:nvPr/>
        </p:nvSpPr>
        <p:spPr bwMode="auto">
          <a:xfrm>
            <a:off x="1627681" y="2882067"/>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9" name="Image 8">
            <a:extLst>
              <a:ext uri="{FF2B5EF4-FFF2-40B4-BE49-F238E27FC236}">
                <a16:creationId xmlns:a16="http://schemas.microsoft.com/office/drawing/2014/main" id="{3ACF5F9C-7945-4BB7-8367-F465E65591C5}"/>
              </a:ext>
            </a:extLst>
          </p:cNvPr>
          <p:cNvPicPr>
            <a:picLocks noChangeAspect="1"/>
          </p:cNvPicPr>
          <p:nvPr/>
        </p:nvPicPr>
        <p:blipFill>
          <a:blip r:embed="rId2"/>
          <a:stretch>
            <a:fillRect/>
          </a:stretch>
        </p:blipFill>
        <p:spPr>
          <a:xfrm>
            <a:off x="326259" y="1872815"/>
            <a:ext cx="5833858" cy="2871209"/>
          </a:xfrm>
          <a:prstGeom prst="rect">
            <a:avLst/>
          </a:prstGeom>
        </p:spPr>
      </p:pic>
    </p:spTree>
    <p:extLst>
      <p:ext uri="{BB962C8B-B14F-4D97-AF65-F5344CB8AC3E}">
        <p14:creationId xmlns:p14="http://schemas.microsoft.com/office/powerpoint/2010/main" val="2134701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65" y="487"/>
            <a:ext cx="12190271"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a:lnSpc>
                <a:spcPct val="90000"/>
              </a:lnSpc>
              <a:spcBef>
                <a:spcPct val="0"/>
              </a:spcBef>
              <a:spcAft>
                <a:spcPct val="0"/>
              </a:spcAft>
            </a:pPr>
            <a:endParaRPr lang="fr-FR"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ZoneTexte 34"/>
          <p:cNvSpPr txBox="1"/>
          <p:nvPr/>
        </p:nvSpPr>
        <p:spPr>
          <a:xfrm>
            <a:off x="10114440" y="171100"/>
            <a:ext cx="2269222" cy="316324"/>
          </a:xfrm>
          <a:prstGeom prst="rect">
            <a:avLst/>
          </a:prstGeom>
          <a:noFill/>
        </p:spPr>
        <p:txBody>
          <a:bodyPr wrap="square" rtlCol="0">
            <a:spAutoFit/>
          </a:bodyPr>
          <a:lstStyle/>
          <a:p>
            <a:pPr defTabSz="932418">
              <a:defRPr/>
            </a:pPr>
            <a:r>
              <a:rPr lang="en-US" sz="1427" b="1">
                <a:solidFill>
                  <a:prstClr val="black"/>
                </a:solidFill>
                <a:latin typeface="Segoe UI" panose="020B0502040204020203" pitchFamily="34" charset="0"/>
                <a:cs typeface="Segoe UI" panose="020B0502040204020203" pitchFamily="34" charset="0"/>
              </a:rPr>
              <a:t>.</a:t>
            </a:r>
          </a:p>
        </p:txBody>
      </p:sp>
      <p:sp>
        <p:nvSpPr>
          <p:cNvPr id="6" name="Rectangle 5"/>
          <p:cNvSpPr/>
          <p:nvPr/>
        </p:nvSpPr>
        <p:spPr bwMode="auto">
          <a:xfrm>
            <a:off x="4392939" y="2390756"/>
            <a:ext cx="7054591" cy="2494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281" tIns="137825" rIns="172281" bIns="137825" numCol="1" spcCol="0" rtlCol="0" fromWordArt="0" anchor="t" anchorCtr="0" forceAA="0" compatLnSpc="1">
            <a:prstTxWarp prst="textNoShape">
              <a:avLst/>
            </a:prstTxWarp>
            <a:spAutoFit/>
          </a:bodyPr>
          <a:lstStyle/>
          <a:p>
            <a:pPr defTabSz="895407">
              <a:defRPr/>
            </a:pPr>
            <a:r>
              <a:rPr lang="en-US" sz="2400" kern="0" dirty="0">
                <a:gradFill>
                  <a:gsLst>
                    <a:gs pos="0">
                      <a:srgbClr val="FFFFFF"/>
                    </a:gs>
                    <a:gs pos="100000">
                      <a:srgbClr val="FFFFFF"/>
                    </a:gs>
                  </a:gsLst>
                  <a:lin ang="5400000" scaled="0"/>
                </a:gradFill>
                <a:latin typeface="Segoe UI Semilight"/>
              </a:rPr>
              <a:t>Learning Objectives</a:t>
            </a:r>
          </a:p>
          <a:p>
            <a:pPr marL="336145" indent="-336145" defTabSz="895407">
              <a:buFont typeface="Arial" panose="020B0604020202020204" pitchFamily="34" charset="0"/>
              <a:buChar char="•"/>
              <a:defRPr/>
            </a:pPr>
            <a:r>
              <a:rPr lang="en-US" sz="2400" kern="0" dirty="0">
                <a:gradFill>
                  <a:gsLst>
                    <a:gs pos="0">
                      <a:srgbClr val="FFFFFF"/>
                    </a:gs>
                    <a:gs pos="100000">
                      <a:srgbClr val="FFFFFF"/>
                    </a:gs>
                  </a:gsLst>
                  <a:lin ang="5400000" scaled="0"/>
                </a:gradFill>
                <a:latin typeface="Segoe UI Semilight"/>
              </a:rPr>
              <a:t>Explain attacks based on credentials theft</a:t>
            </a:r>
          </a:p>
          <a:p>
            <a:pPr marL="793345" lvl="1" indent="-336145" defTabSz="895407">
              <a:buFont typeface="Arial" panose="020B0604020202020204" pitchFamily="34" charset="0"/>
              <a:buChar char="•"/>
              <a:defRPr/>
            </a:pPr>
            <a:r>
              <a:rPr lang="en-US" sz="2400" kern="0" dirty="0">
                <a:gradFill>
                  <a:gsLst>
                    <a:gs pos="0">
                      <a:srgbClr val="FFFFFF"/>
                    </a:gs>
                    <a:gs pos="100000">
                      <a:srgbClr val="FFFFFF"/>
                    </a:gs>
                  </a:gsLst>
                  <a:lin ang="5400000" scaled="0"/>
                </a:gradFill>
                <a:latin typeface="Segoe UI Semilight"/>
              </a:rPr>
              <a:t>Password Hashes</a:t>
            </a:r>
          </a:p>
          <a:p>
            <a:pPr marL="793345" lvl="1" indent="-336145" defTabSz="895407">
              <a:buFont typeface="Arial" panose="020B0604020202020204" pitchFamily="34" charset="0"/>
              <a:buChar char="•"/>
              <a:defRPr/>
            </a:pPr>
            <a:r>
              <a:rPr lang="en-US" sz="2400" kern="0" dirty="0">
                <a:gradFill>
                  <a:gsLst>
                    <a:gs pos="0">
                      <a:srgbClr val="FFFFFF"/>
                    </a:gs>
                    <a:gs pos="100000">
                      <a:srgbClr val="FFFFFF"/>
                    </a:gs>
                  </a:gsLst>
                  <a:lin ang="5400000" scaled="0"/>
                </a:gradFill>
                <a:latin typeface="Segoe UI Semilight"/>
              </a:rPr>
              <a:t>Pass The Hash (</a:t>
            </a:r>
            <a:r>
              <a:rPr lang="en-US" sz="2400" kern="0" dirty="0" err="1">
                <a:gradFill>
                  <a:gsLst>
                    <a:gs pos="0">
                      <a:srgbClr val="FFFFFF"/>
                    </a:gs>
                    <a:gs pos="100000">
                      <a:srgbClr val="FFFFFF"/>
                    </a:gs>
                  </a:gsLst>
                  <a:lin ang="5400000" scaled="0"/>
                </a:gradFill>
                <a:latin typeface="Segoe UI Semilight"/>
              </a:rPr>
              <a:t>Pth</a:t>
            </a:r>
            <a:r>
              <a:rPr lang="en-US" sz="2400" kern="0" dirty="0">
                <a:gradFill>
                  <a:gsLst>
                    <a:gs pos="0">
                      <a:srgbClr val="FFFFFF"/>
                    </a:gs>
                    <a:gs pos="100000">
                      <a:srgbClr val="FFFFFF"/>
                    </a:gs>
                  </a:gsLst>
                  <a:lin ang="5400000" scaled="0"/>
                </a:gradFill>
                <a:latin typeface="Segoe UI Semilight"/>
              </a:rPr>
              <a:t>)</a:t>
            </a:r>
          </a:p>
          <a:p>
            <a:pPr marL="793345" lvl="1" indent="-336145" defTabSz="895407">
              <a:buFont typeface="Arial" panose="020B0604020202020204" pitchFamily="34" charset="0"/>
              <a:buChar char="•"/>
              <a:defRPr/>
            </a:pPr>
            <a:r>
              <a:rPr lang="en-US" sz="2400" kern="0" dirty="0">
                <a:gradFill>
                  <a:gsLst>
                    <a:gs pos="0">
                      <a:srgbClr val="FFFFFF"/>
                    </a:gs>
                    <a:gs pos="100000">
                      <a:srgbClr val="FFFFFF"/>
                    </a:gs>
                  </a:gsLst>
                  <a:lin ang="5400000" scaled="0"/>
                </a:gradFill>
                <a:latin typeface="Segoe UI Semilight"/>
              </a:rPr>
              <a:t>Pass The Ticket (</a:t>
            </a:r>
            <a:r>
              <a:rPr lang="en-US" sz="2400" kern="0" dirty="0" err="1">
                <a:gradFill>
                  <a:gsLst>
                    <a:gs pos="0">
                      <a:srgbClr val="FFFFFF"/>
                    </a:gs>
                    <a:gs pos="100000">
                      <a:srgbClr val="FFFFFF"/>
                    </a:gs>
                  </a:gsLst>
                  <a:lin ang="5400000" scaled="0"/>
                </a:gradFill>
                <a:latin typeface="Segoe UI Semilight"/>
              </a:rPr>
              <a:t>Pttc</a:t>
            </a:r>
            <a:r>
              <a:rPr lang="en-US" sz="2400" kern="0" dirty="0">
                <a:gradFill>
                  <a:gsLst>
                    <a:gs pos="0">
                      <a:srgbClr val="FFFFFF"/>
                    </a:gs>
                    <a:gs pos="100000">
                      <a:srgbClr val="FFFFFF"/>
                    </a:gs>
                  </a:gsLst>
                  <a:lin ang="5400000" scaled="0"/>
                </a:gradFill>
                <a:latin typeface="Segoe UI Semilight"/>
              </a:rPr>
              <a:t>)</a:t>
            </a:r>
          </a:p>
          <a:p>
            <a:pPr marL="793345" lvl="1" indent="-336145" defTabSz="895407">
              <a:buFont typeface="Arial" panose="020B0604020202020204" pitchFamily="34" charset="0"/>
              <a:buChar char="•"/>
              <a:defRPr/>
            </a:pPr>
            <a:r>
              <a:rPr lang="fr-FR" sz="2400" kern="0" dirty="0" err="1">
                <a:gradFill>
                  <a:gsLst>
                    <a:gs pos="0">
                      <a:srgbClr val="FFFFFF"/>
                    </a:gs>
                    <a:gs pos="100000">
                      <a:srgbClr val="FFFFFF"/>
                    </a:gs>
                  </a:gsLst>
                  <a:lin ang="5400000" scaled="0"/>
                </a:gradFill>
                <a:latin typeface="Segoe UI Semilight"/>
              </a:rPr>
              <a:t>Countermeasures</a:t>
            </a:r>
            <a:endParaRPr lang="en-US" sz="2400" kern="0" dirty="0">
              <a:gradFill>
                <a:gsLst>
                  <a:gs pos="0">
                    <a:srgbClr val="FFFFFF"/>
                  </a:gs>
                  <a:gs pos="100000">
                    <a:srgbClr val="FFFFFF"/>
                  </a:gs>
                </a:gsLst>
                <a:lin ang="5400000" scaled="0"/>
              </a:gradFill>
              <a:latin typeface="Segoe UI Semilight"/>
            </a:endParaRPr>
          </a:p>
        </p:txBody>
      </p:sp>
      <p:sp>
        <p:nvSpPr>
          <p:cNvPr id="7" name="Title 1"/>
          <p:cNvSpPr txBox="1">
            <a:spLocks/>
          </p:cNvSpPr>
          <p:nvPr/>
        </p:nvSpPr>
        <p:spPr>
          <a:xfrm>
            <a:off x="269115" y="351676"/>
            <a:ext cx="11653772" cy="1144572"/>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a:lstStyle>
          <a:p>
            <a:pPr algn="ctr"/>
            <a:r>
              <a:rPr lang="en-US" sz="4800" dirty="0">
                <a:solidFill>
                  <a:schemeClr val="bg1"/>
                </a:solidFill>
              </a:rPr>
              <a:t>Section 4 – Hardware attacks and mitigation</a:t>
            </a:r>
          </a:p>
        </p:txBody>
      </p:sp>
      <p:sp>
        <p:nvSpPr>
          <p:cNvPr id="8" name="transform" title="Icon of a circle and a square with two curved lines making a cycle">
            <a:extLst>
              <a:ext uri="{FF2B5EF4-FFF2-40B4-BE49-F238E27FC236}">
                <a16:creationId xmlns:a16="http://schemas.microsoft.com/office/drawing/2014/main" id="{43806591-04AB-4126-911F-ECEE36205D34}"/>
              </a:ext>
            </a:extLst>
          </p:cNvPr>
          <p:cNvSpPr>
            <a:spLocks noChangeAspect="1" noEditPoints="1"/>
          </p:cNvSpPr>
          <p:nvPr/>
        </p:nvSpPr>
        <p:spPr bwMode="auto">
          <a:xfrm>
            <a:off x="913569" y="1719149"/>
            <a:ext cx="2735764" cy="341970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39094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fr-FR" sz="1765" kern="0">
              <a:solidFill>
                <a:prstClr val="white"/>
              </a:solidFill>
              <a:latin typeface="Calibri" panose="020F0502020204030204"/>
            </a:endParaRPr>
          </a:p>
        </p:txBody>
      </p:sp>
      <p:sp>
        <p:nvSpPr>
          <p:cNvPr id="5" name="Text Placeholder 5"/>
          <p:cNvSpPr txBox="1">
            <a:spLocks/>
          </p:cNvSpPr>
          <p:nvPr/>
        </p:nvSpPr>
        <p:spPr>
          <a:xfrm>
            <a:off x="6423332" y="1758634"/>
            <a:ext cx="11989179" cy="3412689"/>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14367">
              <a:buFont typeface="Arial" panose="020B0604020202020204" pitchFamily="34" charset="0"/>
              <a:buChar char="•"/>
              <a:defRPr/>
            </a:pPr>
            <a:r>
              <a:rPr lang="en-US" sz="2800">
                <a:solidFill>
                  <a:prstClr val="white"/>
                </a:solidFill>
                <a:latin typeface="Calibri Light" panose="020F0302020204030204"/>
              </a:rPr>
              <a:t>Now, the attacker has all the tickets</a:t>
            </a:r>
          </a:p>
          <a:p>
            <a:pPr lvl="1" defTabSz="914367">
              <a:defRPr/>
            </a:pPr>
            <a:r>
              <a:rPr lang="en-US" sz="2800">
                <a:solidFill>
                  <a:prstClr val="white"/>
                </a:solidFill>
                <a:latin typeface="Calibri Light" panose="020F0302020204030204"/>
              </a:rPr>
              <a:t>      that were present on the server. So,</a:t>
            </a:r>
          </a:p>
          <a:p>
            <a:pPr lvl="1" defTabSz="914367">
              <a:defRPr/>
            </a:pPr>
            <a:r>
              <a:rPr lang="en-US" sz="2800">
                <a:solidFill>
                  <a:prstClr val="white"/>
                </a:solidFill>
                <a:latin typeface="Calibri Light" panose="020F0302020204030204"/>
              </a:rPr>
              <a:t>      he can extract only TGT of remotely</a:t>
            </a:r>
          </a:p>
          <a:p>
            <a:pPr lvl="1" defTabSz="914367">
              <a:defRPr/>
            </a:pPr>
            <a:r>
              <a:rPr lang="en-US" sz="2800">
                <a:solidFill>
                  <a:prstClr val="white"/>
                </a:solidFill>
                <a:latin typeface="Calibri Light" panose="020F0302020204030204"/>
              </a:rPr>
              <a:t>      connected administrator</a:t>
            </a:r>
          </a:p>
          <a:p>
            <a:pPr lvl="1" defTabSz="914367">
              <a:defRPr/>
            </a:pPr>
            <a:endParaRPr lang="en-US" sz="2800">
              <a:solidFill>
                <a:prstClr val="white"/>
              </a:solidFill>
              <a:latin typeface="Calibri Light" panose="020F0302020204030204"/>
            </a:endParaRPr>
          </a:p>
          <a:p>
            <a:pPr marL="457200" lvl="1" indent="-457200" defTabSz="914367">
              <a:buFont typeface="Arial" panose="020B0604020202020204" pitchFamily="34" charset="0"/>
              <a:buChar char="•"/>
              <a:defRPr/>
            </a:pPr>
            <a:r>
              <a:rPr lang="en-US" sz="2800">
                <a:solidFill>
                  <a:prstClr val="white"/>
                </a:solidFill>
                <a:latin typeface="Calibri Light" panose="020F0302020204030204"/>
              </a:rPr>
              <a:t>The pirate’s goal is to reuse the</a:t>
            </a:r>
          </a:p>
          <a:p>
            <a:pPr lvl="1" defTabSz="914367">
              <a:defRPr/>
            </a:pPr>
            <a:r>
              <a:rPr lang="en-US" sz="2800">
                <a:solidFill>
                  <a:prstClr val="white"/>
                </a:solidFill>
                <a:latin typeface="Calibri Light" panose="020F0302020204030204"/>
              </a:rPr>
              <a:t>      exported TGT</a:t>
            </a:r>
            <a:r>
              <a:rPr lang="en-US" sz="1961">
                <a:solidFill>
                  <a:prstClr val="white"/>
                </a:solidFill>
                <a:latin typeface="Calibri" panose="020F0502020204030204"/>
              </a:rPr>
              <a:t>.</a:t>
            </a:r>
            <a:endParaRPr lang="en-US" sz="2800">
              <a:solidFill>
                <a:prstClr val="white"/>
              </a:solidFill>
              <a:latin typeface="Calibri Light" panose="020F03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err="1"/>
              <a:t>Exported</a:t>
            </a:r>
            <a:r>
              <a:rPr lang="fr-FR"/>
              <a:t> Kerberos tickets</a:t>
            </a:r>
          </a:p>
        </p:txBody>
      </p:sp>
      <p:sp>
        <p:nvSpPr>
          <p:cNvPr id="40" name="Text Box 5">
            <a:extLst>
              <a:ext uri="{FF2B5EF4-FFF2-40B4-BE49-F238E27FC236}">
                <a16:creationId xmlns:a16="http://schemas.microsoft.com/office/drawing/2014/main" id="{0FDD2A54-C770-4D0B-8605-381097EB03E9}"/>
              </a:ext>
            </a:extLst>
          </p:cNvPr>
          <p:cNvSpPr txBox="1">
            <a:spLocks noChangeArrowheads="1"/>
          </p:cNvSpPr>
          <p:nvPr/>
        </p:nvSpPr>
        <p:spPr bwMode="auto">
          <a:xfrm>
            <a:off x="1627681" y="2882067"/>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8" name="Image 7">
            <a:extLst>
              <a:ext uri="{FF2B5EF4-FFF2-40B4-BE49-F238E27FC236}">
                <a16:creationId xmlns:a16="http://schemas.microsoft.com/office/drawing/2014/main" id="{01044362-7FB3-435A-A425-3F0C57307838}"/>
              </a:ext>
            </a:extLst>
          </p:cNvPr>
          <p:cNvPicPr>
            <a:picLocks noChangeAspect="1"/>
          </p:cNvPicPr>
          <p:nvPr/>
        </p:nvPicPr>
        <p:blipFill>
          <a:blip r:embed="rId2"/>
          <a:stretch>
            <a:fillRect/>
          </a:stretch>
        </p:blipFill>
        <p:spPr>
          <a:xfrm>
            <a:off x="387413" y="1312474"/>
            <a:ext cx="5047937" cy="4692527"/>
          </a:xfrm>
          <a:prstGeom prst="rect">
            <a:avLst/>
          </a:prstGeom>
        </p:spPr>
      </p:pic>
    </p:spTree>
    <p:extLst>
      <p:ext uri="{BB962C8B-B14F-4D97-AF65-F5344CB8AC3E}">
        <p14:creationId xmlns:p14="http://schemas.microsoft.com/office/powerpoint/2010/main" val="40008965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fr-FR" sz="1765" kern="0">
              <a:solidFill>
                <a:prstClr val="white"/>
              </a:solidFill>
              <a:latin typeface="Calibri" panose="020F0502020204030204"/>
            </a:endParaRPr>
          </a:p>
        </p:txBody>
      </p:sp>
      <p:sp>
        <p:nvSpPr>
          <p:cNvPr id="5" name="Text Placeholder 5"/>
          <p:cNvSpPr txBox="1">
            <a:spLocks/>
          </p:cNvSpPr>
          <p:nvPr/>
        </p:nvSpPr>
        <p:spPr>
          <a:xfrm>
            <a:off x="6423332" y="1758634"/>
            <a:ext cx="11989179" cy="374457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14367">
              <a:buFont typeface="Arial" panose="020B0604020202020204" pitchFamily="34" charset="0"/>
              <a:buChar char="•"/>
              <a:defRPr/>
            </a:pPr>
            <a:r>
              <a:rPr lang="en-US" sz="2800">
                <a:solidFill>
                  <a:prstClr val="white"/>
                </a:solidFill>
                <a:latin typeface="Calibri Light" panose="020F0302020204030204"/>
              </a:rPr>
              <a:t>The pirate try to browse an admin</a:t>
            </a:r>
          </a:p>
          <a:p>
            <a:pPr lvl="1" defTabSz="914367">
              <a:defRPr/>
            </a:pPr>
            <a:r>
              <a:rPr lang="en-US" sz="2800">
                <a:solidFill>
                  <a:prstClr val="white"/>
                </a:solidFill>
                <a:latin typeface="Calibri Light" panose="020F0302020204030204"/>
              </a:rPr>
              <a:t>      share on domain controller </a:t>
            </a:r>
          </a:p>
          <a:p>
            <a:pPr lvl="1" defTabSz="914367">
              <a:defRPr/>
            </a:pPr>
            <a:r>
              <a:rPr lang="en-US" sz="2800">
                <a:solidFill>
                  <a:prstClr val="white"/>
                </a:solidFill>
                <a:latin typeface="Calibri Light" panose="020F0302020204030204"/>
              </a:rPr>
              <a:t>      from SRV2012R2-1 with a domain </a:t>
            </a:r>
          </a:p>
          <a:p>
            <a:pPr lvl="1" defTabSz="914367">
              <a:defRPr/>
            </a:pPr>
            <a:r>
              <a:rPr lang="en-US" sz="2800">
                <a:solidFill>
                  <a:prstClr val="white"/>
                </a:solidFill>
                <a:latin typeface="Calibri Light" panose="020F0302020204030204"/>
              </a:rPr>
              <a:t>      account that has only local</a:t>
            </a:r>
          </a:p>
          <a:p>
            <a:pPr lvl="1" defTabSz="914367">
              <a:defRPr/>
            </a:pPr>
            <a:r>
              <a:rPr lang="en-US" sz="2800">
                <a:solidFill>
                  <a:prstClr val="white"/>
                </a:solidFill>
                <a:latin typeface="Calibri Light" panose="020F0302020204030204"/>
              </a:rPr>
              <a:t>      administrator privileges.</a:t>
            </a:r>
          </a:p>
          <a:p>
            <a:pPr lvl="1" defTabSz="914367">
              <a:defRPr/>
            </a:pPr>
            <a:endParaRPr lang="en-US" sz="2800">
              <a:solidFill>
                <a:prstClr val="white"/>
              </a:solidFill>
              <a:latin typeface="Calibri Light" panose="020F0302020204030204"/>
            </a:endParaRPr>
          </a:p>
          <a:p>
            <a:pPr marL="457200" lvl="1" indent="-457200" defTabSz="914367">
              <a:buFont typeface="Arial" panose="020B0604020202020204" pitchFamily="34" charset="0"/>
              <a:buChar char="•"/>
              <a:defRPr/>
            </a:pPr>
            <a:r>
              <a:rPr lang="en-US" sz="2800">
                <a:solidFill>
                  <a:prstClr val="white"/>
                </a:solidFill>
                <a:latin typeface="Calibri Light" panose="020F0302020204030204"/>
              </a:rPr>
              <a:t>Access is logically denied </a:t>
            </a: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err="1"/>
              <a:t>Browse</a:t>
            </a:r>
            <a:r>
              <a:rPr lang="fr-FR"/>
              <a:t> admin </a:t>
            </a:r>
            <a:r>
              <a:rPr lang="fr-FR" err="1"/>
              <a:t>share</a:t>
            </a:r>
            <a:endParaRPr lang="fr-FR"/>
          </a:p>
        </p:txBody>
      </p:sp>
      <p:sp>
        <p:nvSpPr>
          <p:cNvPr id="40" name="Text Box 5">
            <a:extLst>
              <a:ext uri="{FF2B5EF4-FFF2-40B4-BE49-F238E27FC236}">
                <a16:creationId xmlns:a16="http://schemas.microsoft.com/office/drawing/2014/main" id="{0FDD2A54-C770-4D0B-8605-381097EB03E9}"/>
              </a:ext>
            </a:extLst>
          </p:cNvPr>
          <p:cNvSpPr txBox="1">
            <a:spLocks noChangeArrowheads="1"/>
          </p:cNvSpPr>
          <p:nvPr/>
        </p:nvSpPr>
        <p:spPr bwMode="auto">
          <a:xfrm>
            <a:off x="1627681" y="2882067"/>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9" name="Image 8">
            <a:extLst>
              <a:ext uri="{FF2B5EF4-FFF2-40B4-BE49-F238E27FC236}">
                <a16:creationId xmlns:a16="http://schemas.microsoft.com/office/drawing/2014/main" id="{5FF8DF94-C908-478D-98FB-03B43B8545BB}"/>
              </a:ext>
            </a:extLst>
          </p:cNvPr>
          <p:cNvPicPr>
            <a:picLocks noChangeAspect="1"/>
          </p:cNvPicPr>
          <p:nvPr/>
        </p:nvPicPr>
        <p:blipFill>
          <a:blip r:embed="rId2"/>
          <a:stretch>
            <a:fillRect/>
          </a:stretch>
        </p:blipFill>
        <p:spPr>
          <a:xfrm>
            <a:off x="80962" y="1626183"/>
            <a:ext cx="6318584" cy="1447429"/>
          </a:xfrm>
          <a:prstGeom prst="rect">
            <a:avLst/>
          </a:prstGeom>
        </p:spPr>
      </p:pic>
    </p:spTree>
    <p:extLst>
      <p:ext uri="{BB962C8B-B14F-4D97-AF65-F5344CB8AC3E}">
        <p14:creationId xmlns:p14="http://schemas.microsoft.com/office/powerpoint/2010/main" val="37354642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fr-FR" sz="1765" kern="0">
              <a:solidFill>
                <a:prstClr val="white"/>
              </a:solidFill>
              <a:latin typeface="Calibri" panose="020F0502020204030204"/>
            </a:endParaRPr>
          </a:p>
        </p:txBody>
      </p:sp>
      <p:sp>
        <p:nvSpPr>
          <p:cNvPr id="5" name="Text Placeholder 5"/>
          <p:cNvSpPr txBox="1">
            <a:spLocks/>
          </p:cNvSpPr>
          <p:nvPr/>
        </p:nvSpPr>
        <p:spPr>
          <a:xfrm>
            <a:off x="6423332" y="1758634"/>
            <a:ext cx="11989179" cy="421855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14367">
              <a:buFont typeface="Arial" panose="020B0604020202020204" pitchFamily="34" charset="0"/>
              <a:buChar char="•"/>
              <a:defRPr/>
            </a:pPr>
            <a:r>
              <a:rPr lang="en-US" sz="2800">
                <a:solidFill>
                  <a:prstClr val="white"/>
                </a:solidFill>
                <a:latin typeface="Calibri Light" panose="020F0302020204030204"/>
              </a:rPr>
              <a:t>The pirate try to add himself to</a:t>
            </a:r>
          </a:p>
          <a:p>
            <a:pPr lvl="1" defTabSz="914367">
              <a:defRPr/>
            </a:pPr>
            <a:r>
              <a:rPr lang="en-US" sz="2800">
                <a:solidFill>
                  <a:prstClr val="white"/>
                </a:solidFill>
                <a:latin typeface="Calibri Light" panose="020F0302020204030204"/>
              </a:rPr>
              <a:t>      Domain Admins group from </a:t>
            </a:r>
          </a:p>
          <a:p>
            <a:pPr lvl="1" defTabSz="914367">
              <a:defRPr/>
            </a:pPr>
            <a:r>
              <a:rPr lang="en-US" sz="2800">
                <a:solidFill>
                  <a:prstClr val="white"/>
                </a:solidFill>
                <a:latin typeface="Calibri Light" panose="020F0302020204030204"/>
              </a:rPr>
              <a:t>      SRV2012R2-1 with a domain </a:t>
            </a:r>
          </a:p>
          <a:p>
            <a:pPr lvl="1" defTabSz="914367">
              <a:defRPr/>
            </a:pPr>
            <a:r>
              <a:rPr lang="en-US" sz="2800">
                <a:solidFill>
                  <a:prstClr val="white"/>
                </a:solidFill>
                <a:latin typeface="Calibri Light" panose="020F0302020204030204"/>
              </a:rPr>
              <a:t>      account that has only local</a:t>
            </a:r>
          </a:p>
          <a:p>
            <a:pPr lvl="1" defTabSz="914367">
              <a:defRPr/>
            </a:pPr>
            <a:r>
              <a:rPr lang="en-US" sz="2800">
                <a:solidFill>
                  <a:prstClr val="white"/>
                </a:solidFill>
                <a:latin typeface="Calibri Light" panose="020F0302020204030204"/>
              </a:rPr>
              <a:t>      administrator privileges.</a:t>
            </a:r>
          </a:p>
          <a:p>
            <a:pPr lvl="1" defTabSz="914367">
              <a:defRPr/>
            </a:pPr>
            <a:endParaRPr lang="en-US" sz="2800">
              <a:solidFill>
                <a:prstClr val="white"/>
              </a:solidFill>
              <a:latin typeface="Calibri Light" panose="020F0302020204030204"/>
            </a:endParaRPr>
          </a:p>
          <a:p>
            <a:pPr marL="457200" lvl="1" indent="-457200" defTabSz="914367">
              <a:buFont typeface="Arial" panose="020B0604020202020204" pitchFamily="34" charset="0"/>
              <a:buChar char="•"/>
              <a:defRPr/>
            </a:pPr>
            <a:r>
              <a:rPr lang="en-US" sz="2800">
                <a:solidFill>
                  <a:prstClr val="white"/>
                </a:solidFill>
                <a:latin typeface="Calibri Light" panose="020F0302020204030204"/>
              </a:rPr>
              <a:t>The attacker don’t have the</a:t>
            </a:r>
          </a:p>
          <a:p>
            <a:pPr lvl="1" defTabSz="914367">
              <a:defRPr/>
            </a:pPr>
            <a:r>
              <a:rPr lang="en-US" sz="2800">
                <a:solidFill>
                  <a:prstClr val="white"/>
                </a:solidFill>
                <a:latin typeface="Calibri Light" panose="020F0302020204030204"/>
              </a:rPr>
              <a:t>      Permission to modify this group. </a:t>
            </a: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err="1"/>
              <a:t>Add</a:t>
            </a:r>
            <a:r>
              <a:rPr lang="fr-FR"/>
              <a:t> John to Domain Admins group</a:t>
            </a:r>
          </a:p>
        </p:txBody>
      </p:sp>
      <p:sp>
        <p:nvSpPr>
          <p:cNvPr id="40" name="Text Box 5">
            <a:extLst>
              <a:ext uri="{FF2B5EF4-FFF2-40B4-BE49-F238E27FC236}">
                <a16:creationId xmlns:a16="http://schemas.microsoft.com/office/drawing/2014/main" id="{0FDD2A54-C770-4D0B-8605-381097EB03E9}"/>
              </a:ext>
            </a:extLst>
          </p:cNvPr>
          <p:cNvSpPr txBox="1">
            <a:spLocks noChangeArrowheads="1"/>
          </p:cNvSpPr>
          <p:nvPr/>
        </p:nvSpPr>
        <p:spPr bwMode="auto">
          <a:xfrm>
            <a:off x="1627681" y="2882067"/>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10" name="Image 9">
            <a:extLst>
              <a:ext uri="{FF2B5EF4-FFF2-40B4-BE49-F238E27FC236}">
                <a16:creationId xmlns:a16="http://schemas.microsoft.com/office/drawing/2014/main" id="{BAA9544D-AAE6-424F-AA32-9927FC8AA21F}"/>
              </a:ext>
            </a:extLst>
          </p:cNvPr>
          <p:cNvPicPr>
            <a:picLocks noChangeAspect="1"/>
          </p:cNvPicPr>
          <p:nvPr/>
        </p:nvPicPr>
        <p:blipFill>
          <a:blip r:embed="rId2"/>
          <a:stretch>
            <a:fillRect/>
          </a:stretch>
        </p:blipFill>
        <p:spPr>
          <a:xfrm>
            <a:off x="376941" y="1554578"/>
            <a:ext cx="5822280" cy="3601410"/>
          </a:xfrm>
          <a:prstGeom prst="rect">
            <a:avLst/>
          </a:prstGeom>
        </p:spPr>
      </p:pic>
    </p:spTree>
    <p:extLst>
      <p:ext uri="{BB962C8B-B14F-4D97-AF65-F5344CB8AC3E}">
        <p14:creationId xmlns:p14="http://schemas.microsoft.com/office/powerpoint/2010/main" val="35051492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5"/>
          <p:cNvSpPr txBox="1">
            <a:spLocks/>
          </p:cNvSpPr>
          <p:nvPr/>
        </p:nvSpPr>
        <p:spPr>
          <a:xfrm>
            <a:off x="6392596" y="1326271"/>
            <a:ext cx="11989179" cy="450170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algn="just" defTabSz="914367">
              <a:buFont typeface="Arial" panose="020B0604020202020204" pitchFamily="34" charset="0"/>
              <a:buChar char="•"/>
              <a:defRPr/>
            </a:pPr>
            <a:r>
              <a:rPr lang="en-US" sz="2400">
                <a:solidFill>
                  <a:prstClr val="white"/>
                </a:solidFill>
                <a:latin typeface="Calibri Light" panose="020F0302020204030204"/>
              </a:rPr>
              <a:t>Connected on </a:t>
            </a:r>
            <a:r>
              <a:rPr lang="en-US" sz="2400" b="1">
                <a:solidFill>
                  <a:prstClr val="white"/>
                </a:solidFill>
                <a:latin typeface="Calibri Light" panose="020F0302020204030204"/>
              </a:rPr>
              <a:t>SRV2012R2-1</a:t>
            </a:r>
            <a:r>
              <a:rPr lang="en-US" sz="2400">
                <a:solidFill>
                  <a:prstClr val="white"/>
                </a:solidFill>
                <a:latin typeface="Calibri Light" panose="020F0302020204030204"/>
              </a:rPr>
              <a:t> </a:t>
            </a:r>
          </a:p>
          <a:p>
            <a:pPr lvl="1" algn="just" defTabSz="914367">
              <a:defRPr/>
            </a:pPr>
            <a:r>
              <a:rPr lang="en-US" sz="2400">
                <a:solidFill>
                  <a:prstClr val="white"/>
                </a:solidFill>
                <a:latin typeface="Calibri Light" panose="020F0302020204030204"/>
              </a:rPr>
              <a:t>      with local admin privilege, the attacker </a:t>
            </a:r>
          </a:p>
          <a:p>
            <a:pPr lvl="1" algn="just" defTabSz="914367">
              <a:defRPr/>
            </a:pPr>
            <a:r>
              <a:rPr lang="en-US" sz="2400">
                <a:solidFill>
                  <a:prstClr val="white"/>
                </a:solidFill>
                <a:latin typeface="Calibri Light" panose="020F0302020204030204"/>
              </a:rPr>
              <a:t>      started Mimikatz.exe, got the </a:t>
            </a:r>
          </a:p>
          <a:p>
            <a:pPr lvl="1" algn="just" defTabSz="914367">
              <a:defRPr/>
            </a:pPr>
            <a:r>
              <a:rPr lang="en-US" sz="2400">
                <a:solidFill>
                  <a:prstClr val="white"/>
                </a:solidFill>
                <a:latin typeface="Calibri Light" panose="020F0302020204030204"/>
              </a:rPr>
              <a:t>      “</a:t>
            </a:r>
            <a:r>
              <a:rPr lang="en-US" sz="2400" b="1" err="1">
                <a:solidFill>
                  <a:prstClr val="white"/>
                </a:solidFill>
                <a:latin typeface="Calibri Light" panose="020F0302020204030204"/>
              </a:rPr>
              <a:t>SeDebugPrivilege</a:t>
            </a:r>
            <a:r>
              <a:rPr lang="en-US" sz="2400">
                <a:solidFill>
                  <a:prstClr val="white"/>
                </a:solidFill>
                <a:latin typeface="Calibri Light" panose="020F0302020204030204"/>
              </a:rPr>
              <a:t>” and launch the </a:t>
            </a:r>
          </a:p>
          <a:p>
            <a:pPr lvl="1" algn="just" defTabSz="914367">
              <a:defRPr/>
            </a:pPr>
            <a:r>
              <a:rPr lang="en-US" sz="2400">
                <a:solidFill>
                  <a:prstClr val="white"/>
                </a:solidFill>
                <a:latin typeface="Calibri Light" panose="020F0302020204030204"/>
              </a:rPr>
              <a:t>       command “</a:t>
            </a:r>
            <a:r>
              <a:rPr lang="en-US" sz="2400" b="1">
                <a:solidFill>
                  <a:prstClr val="white"/>
                </a:solidFill>
                <a:latin typeface="Calibri Light" panose="020F0302020204030204"/>
              </a:rPr>
              <a:t>Kerberos::</a:t>
            </a:r>
            <a:r>
              <a:rPr lang="en-US" sz="2400" b="1" err="1">
                <a:solidFill>
                  <a:prstClr val="white"/>
                </a:solidFill>
                <a:latin typeface="Calibri Light" panose="020F0302020204030204"/>
              </a:rPr>
              <a:t>ptt</a:t>
            </a:r>
            <a:r>
              <a:rPr lang="en-US" sz="2400">
                <a:solidFill>
                  <a:prstClr val="white"/>
                </a:solidFill>
                <a:latin typeface="Calibri Light" panose="020F0302020204030204"/>
              </a:rPr>
              <a:t>” with the</a:t>
            </a:r>
          </a:p>
          <a:p>
            <a:pPr lvl="1" algn="just" defTabSz="914367">
              <a:defRPr/>
            </a:pPr>
            <a:r>
              <a:rPr lang="en-US" sz="2400">
                <a:solidFill>
                  <a:prstClr val="white"/>
                </a:solidFill>
                <a:latin typeface="Calibri Light" panose="020F0302020204030204"/>
              </a:rPr>
              <a:t>       previously exported TGT.</a:t>
            </a:r>
          </a:p>
          <a:p>
            <a:pPr lvl="1" algn="just" defTabSz="914367">
              <a:defRPr/>
            </a:pPr>
            <a:endParaRPr lang="en-US" sz="2400">
              <a:solidFill>
                <a:prstClr val="white"/>
              </a:solidFill>
              <a:latin typeface="Calibri Light" panose="020F0302020204030204"/>
            </a:endParaRPr>
          </a:p>
          <a:p>
            <a:pPr marL="342900" lvl="1" indent="-342900" algn="just" defTabSz="914367">
              <a:buFont typeface="Arial" panose="020B0604020202020204" pitchFamily="34" charset="0"/>
              <a:buChar char="•"/>
              <a:defRPr/>
            </a:pPr>
            <a:r>
              <a:rPr lang="en-US" sz="2400">
                <a:solidFill>
                  <a:prstClr val="white"/>
                </a:solidFill>
                <a:latin typeface="Calibri Light" panose="020F0302020204030204"/>
              </a:rPr>
              <a:t> The pirate can now impersonate the </a:t>
            </a:r>
          </a:p>
          <a:p>
            <a:pPr lvl="1" algn="just" defTabSz="914367">
              <a:defRPr/>
            </a:pPr>
            <a:r>
              <a:rPr lang="en-US" sz="2400">
                <a:solidFill>
                  <a:prstClr val="white"/>
                </a:solidFill>
                <a:latin typeface="Calibri Light" panose="020F0302020204030204"/>
              </a:rPr>
              <a:t>      remotely connected administrator </a:t>
            </a:r>
          </a:p>
          <a:p>
            <a:pPr marL="342900" lvl="1" indent="-342900" defTabSz="914367">
              <a:buFont typeface="Arial" panose="020B0604020202020204" pitchFamily="34" charset="0"/>
              <a:buChar char="•"/>
              <a:defRPr/>
            </a:pPr>
            <a:endParaRPr lang="en-US" sz="2400">
              <a:solidFill>
                <a:prstClr val="white"/>
              </a:solidFill>
              <a:latin typeface="Calibri Light" panose="020F0302020204030204"/>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err="1"/>
              <a:t>Reuse</a:t>
            </a:r>
            <a:r>
              <a:rPr lang="fr-FR"/>
              <a:t> TGT</a:t>
            </a:r>
          </a:p>
        </p:txBody>
      </p:sp>
      <p:sp>
        <p:nvSpPr>
          <p:cNvPr id="40" name="Text Box 5">
            <a:extLst>
              <a:ext uri="{FF2B5EF4-FFF2-40B4-BE49-F238E27FC236}">
                <a16:creationId xmlns:a16="http://schemas.microsoft.com/office/drawing/2014/main" id="{0FDD2A54-C770-4D0B-8605-381097EB03E9}"/>
              </a:ext>
            </a:extLst>
          </p:cNvPr>
          <p:cNvSpPr txBox="1">
            <a:spLocks noChangeArrowheads="1"/>
          </p:cNvSpPr>
          <p:nvPr/>
        </p:nvSpPr>
        <p:spPr bwMode="auto">
          <a:xfrm>
            <a:off x="1627681" y="2882067"/>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8" name="Image 7">
            <a:extLst>
              <a:ext uri="{FF2B5EF4-FFF2-40B4-BE49-F238E27FC236}">
                <a16:creationId xmlns:a16="http://schemas.microsoft.com/office/drawing/2014/main" id="{037C3C1B-76F7-4023-A7F6-B6221426F58D}"/>
              </a:ext>
            </a:extLst>
          </p:cNvPr>
          <p:cNvPicPr>
            <a:picLocks noChangeAspect="1"/>
          </p:cNvPicPr>
          <p:nvPr/>
        </p:nvPicPr>
        <p:blipFill>
          <a:blip r:embed="rId2"/>
          <a:stretch>
            <a:fillRect/>
          </a:stretch>
        </p:blipFill>
        <p:spPr>
          <a:xfrm>
            <a:off x="113980" y="1306526"/>
            <a:ext cx="6092911" cy="3310091"/>
          </a:xfrm>
          <a:prstGeom prst="rect">
            <a:avLst/>
          </a:prstGeom>
        </p:spPr>
      </p:pic>
    </p:spTree>
    <p:extLst>
      <p:ext uri="{BB962C8B-B14F-4D97-AF65-F5344CB8AC3E}">
        <p14:creationId xmlns:p14="http://schemas.microsoft.com/office/powerpoint/2010/main" val="18188844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lIns="180000" tIns="144000" rIns="144000" bIns="72000"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5"/>
          <p:cNvSpPr txBox="1">
            <a:spLocks/>
          </p:cNvSpPr>
          <p:nvPr/>
        </p:nvSpPr>
        <p:spPr>
          <a:xfrm>
            <a:off x="6459599" y="1326271"/>
            <a:ext cx="5598738" cy="4124131"/>
          </a:xfrm>
          <a:prstGeom prst="rect">
            <a:avLst/>
          </a:prstGeom>
        </p:spPr>
        <p:txBody>
          <a:bodyPr vert="horz" wrap="square" lIns="288000" tIns="432000"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000" lvl="1" indent="-360000" defTabSz="914367">
              <a:spcBef>
                <a:spcPts val="1800"/>
              </a:spcBef>
              <a:spcAft>
                <a:spcPts val="600"/>
              </a:spcAft>
              <a:buFont typeface="Arial" panose="020B0604020202020204" pitchFamily="34" charset="0"/>
              <a:buChar char="•"/>
              <a:defRPr/>
            </a:pPr>
            <a:r>
              <a:rPr lang="en-US" sz="2400">
                <a:solidFill>
                  <a:prstClr val="white"/>
                </a:solidFill>
                <a:latin typeface="Calibri Light" panose="020F0302020204030204"/>
              </a:rPr>
              <a:t>The attacker stay connected with local administrator privileges on SRV2012R2-1. </a:t>
            </a:r>
          </a:p>
          <a:p>
            <a:pPr marL="72000" lvl="1" indent="-360000" defTabSz="914367">
              <a:spcBef>
                <a:spcPts val="1200"/>
              </a:spcBef>
              <a:spcAft>
                <a:spcPts val="1200"/>
              </a:spcAft>
              <a:buFont typeface="Arial" panose="020B0604020202020204" pitchFamily="34" charset="0"/>
              <a:buChar char="•"/>
              <a:defRPr/>
            </a:pPr>
            <a:r>
              <a:rPr lang="en-US" sz="2400">
                <a:solidFill>
                  <a:prstClr val="white"/>
                </a:solidFill>
                <a:latin typeface="Calibri Light" panose="020F0302020204030204"/>
              </a:rPr>
              <a:t>The pirate use “</a:t>
            </a:r>
            <a:r>
              <a:rPr lang="en-US" sz="2400" err="1">
                <a:solidFill>
                  <a:prstClr val="white"/>
                </a:solidFill>
                <a:latin typeface="Calibri Light" panose="020F0302020204030204"/>
              </a:rPr>
              <a:t>klist</a:t>
            </a:r>
            <a:r>
              <a:rPr lang="en-US" sz="2400">
                <a:solidFill>
                  <a:prstClr val="white"/>
                </a:solidFill>
                <a:latin typeface="Calibri Light" panose="020F0302020204030204"/>
              </a:rPr>
              <a:t>” command to list all the tickets for the currently logged on user. </a:t>
            </a:r>
          </a:p>
          <a:p>
            <a:pPr lvl="1" defTabSz="914367">
              <a:defRPr/>
            </a:pPr>
            <a:r>
              <a:rPr lang="en-US" sz="2400">
                <a:solidFill>
                  <a:prstClr val="white"/>
                </a:solidFill>
                <a:latin typeface="Calibri Light" panose="020F0302020204030204"/>
              </a:rPr>
              <a:t>     Now, he has the TGT of admin.</a:t>
            </a:r>
          </a:p>
          <a:p>
            <a:pPr lvl="1" defTabSz="914367">
              <a:defRPr/>
            </a:pPr>
            <a:endParaRPr lang="en-US" sz="2400">
              <a:solidFill>
                <a:prstClr val="white"/>
              </a:solidFill>
              <a:latin typeface="Calibri Light" panose="020F0302020204030204"/>
            </a:endParaRPr>
          </a:p>
          <a:p>
            <a:pPr marL="342900" lvl="1" indent="-342900" defTabSz="914367">
              <a:buFont typeface="Arial" panose="020B0604020202020204" pitchFamily="34" charset="0"/>
              <a:buChar char="•"/>
              <a:defRPr/>
            </a:pPr>
            <a:endParaRPr lang="en-US" sz="2400">
              <a:solidFill>
                <a:prstClr val="white"/>
              </a:solidFill>
              <a:latin typeface="Calibri Light" panose="020F0302020204030204"/>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err="1"/>
              <a:t>Reuse</a:t>
            </a:r>
            <a:r>
              <a:rPr lang="fr-FR"/>
              <a:t> TGT</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9" name="Image 8">
            <a:extLst>
              <a:ext uri="{FF2B5EF4-FFF2-40B4-BE49-F238E27FC236}">
                <a16:creationId xmlns:a16="http://schemas.microsoft.com/office/drawing/2014/main" id="{D529673E-D1DD-4261-BB3A-C3AFBBCAA68D}"/>
              </a:ext>
            </a:extLst>
          </p:cNvPr>
          <p:cNvPicPr>
            <a:picLocks noChangeAspect="1"/>
          </p:cNvPicPr>
          <p:nvPr/>
        </p:nvPicPr>
        <p:blipFill>
          <a:blip r:embed="rId2"/>
          <a:stretch>
            <a:fillRect/>
          </a:stretch>
        </p:blipFill>
        <p:spPr>
          <a:xfrm>
            <a:off x="133664" y="1326271"/>
            <a:ext cx="6177762" cy="2746267"/>
          </a:xfrm>
          <a:prstGeom prst="rect">
            <a:avLst/>
          </a:prstGeom>
        </p:spPr>
      </p:pic>
    </p:spTree>
    <p:extLst>
      <p:ext uri="{BB962C8B-B14F-4D97-AF65-F5344CB8AC3E}">
        <p14:creationId xmlns:p14="http://schemas.microsoft.com/office/powerpoint/2010/main" val="10143530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5"/>
          <p:cNvSpPr txBox="1">
            <a:spLocks/>
          </p:cNvSpPr>
          <p:nvPr/>
        </p:nvSpPr>
        <p:spPr>
          <a:xfrm>
            <a:off x="6392596" y="1326271"/>
            <a:ext cx="11989179" cy="409544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lgn="just" defTabSz="914367">
              <a:buFont typeface="Arial" panose="020B0604020202020204" pitchFamily="34" charset="0"/>
              <a:buChar char="•"/>
              <a:defRPr/>
            </a:pPr>
            <a:r>
              <a:rPr lang="en-US" sz="2400">
                <a:solidFill>
                  <a:prstClr val="white"/>
                </a:solidFill>
                <a:latin typeface="Calibri Light" panose="020F0302020204030204"/>
              </a:rPr>
              <a:t>The attacker stay connected with</a:t>
            </a:r>
          </a:p>
          <a:p>
            <a:pPr lvl="1" algn="just" defTabSz="914367">
              <a:defRPr/>
            </a:pPr>
            <a:r>
              <a:rPr lang="en-US" sz="2400">
                <a:solidFill>
                  <a:prstClr val="white"/>
                </a:solidFill>
                <a:latin typeface="Calibri Light" panose="020F0302020204030204"/>
              </a:rPr>
              <a:t>     local administrator privileges on </a:t>
            </a:r>
          </a:p>
          <a:p>
            <a:pPr lvl="1" algn="just" defTabSz="914367">
              <a:defRPr/>
            </a:pPr>
            <a:r>
              <a:rPr lang="en-US" sz="2400">
                <a:solidFill>
                  <a:prstClr val="white"/>
                </a:solidFill>
                <a:latin typeface="Calibri Light" panose="020F0302020204030204"/>
              </a:rPr>
              <a:t>     SRV2012R2-1. </a:t>
            </a:r>
          </a:p>
          <a:p>
            <a:pPr lvl="1" algn="just" defTabSz="914367">
              <a:defRPr/>
            </a:pPr>
            <a:endParaRPr lang="en-US" sz="2400">
              <a:solidFill>
                <a:prstClr val="white"/>
              </a:solidFill>
              <a:latin typeface="Calibri Light" panose="020F0302020204030204"/>
            </a:endParaRPr>
          </a:p>
          <a:p>
            <a:pPr marL="342900" lvl="1" indent="-342900" algn="just" defTabSz="914367">
              <a:buFont typeface="Arial" panose="020B0604020202020204" pitchFamily="34" charset="0"/>
              <a:buChar char="•"/>
              <a:defRPr/>
            </a:pPr>
            <a:r>
              <a:rPr lang="en-US" sz="2400">
                <a:solidFill>
                  <a:prstClr val="white"/>
                </a:solidFill>
                <a:latin typeface="Calibri Light" panose="020F0302020204030204"/>
              </a:rPr>
              <a:t>Now, he can impersonate administrator</a:t>
            </a:r>
          </a:p>
          <a:p>
            <a:pPr lvl="1" algn="just" defTabSz="914367">
              <a:defRPr/>
            </a:pPr>
            <a:r>
              <a:rPr lang="en-US" sz="2400">
                <a:solidFill>
                  <a:prstClr val="white"/>
                </a:solidFill>
                <a:latin typeface="Calibri Light" panose="020F0302020204030204"/>
              </a:rPr>
              <a:t>     and browse admin shares on domain</a:t>
            </a:r>
          </a:p>
          <a:p>
            <a:pPr lvl="1" algn="just" defTabSz="914367">
              <a:defRPr/>
            </a:pPr>
            <a:r>
              <a:rPr lang="en-US" sz="2400">
                <a:solidFill>
                  <a:prstClr val="white"/>
                </a:solidFill>
                <a:latin typeface="Calibri Light" panose="020F0302020204030204"/>
              </a:rPr>
              <a:t>     controller.</a:t>
            </a:r>
          </a:p>
          <a:p>
            <a:pPr lvl="1" defTabSz="914367">
              <a:defRPr/>
            </a:pPr>
            <a:endParaRPr lang="en-US" sz="2400">
              <a:solidFill>
                <a:prstClr val="white"/>
              </a:solidFill>
              <a:latin typeface="Calibri Light" panose="020F0302020204030204"/>
            </a:endParaRPr>
          </a:p>
          <a:p>
            <a:pPr marL="342900" lvl="1" indent="-342900" defTabSz="914367">
              <a:buFont typeface="Arial" panose="020B0604020202020204" pitchFamily="34" charset="0"/>
              <a:buChar char="•"/>
              <a:defRPr/>
            </a:pPr>
            <a:endParaRPr lang="en-US" sz="2400">
              <a:solidFill>
                <a:prstClr val="white"/>
              </a:solidFill>
              <a:latin typeface="Calibri Light" panose="020F0302020204030204"/>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err="1"/>
              <a:t>Browse</a:t>
            </a:r>
            <a:r>
              <a:rPr lang="fr-FR"/>
              <a:t> admin </a:t>
            </a:r>
            <a:r>
              <a:rPr lang="fr-FR" err="1"/>
              <a:t>shares</a:t>
            </a:r>
            <a:endParaRPr lang="fr-F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7" name="Image 6">
            <a:extLst>
              <a:ext uri="{FF2B5EF4-FFF2-40B4-BE49-F238E27FC236}">
                <a16:creationId xmlns:a16="http://schemas.microsoft.com/office/drawing/2014/main" id="{68AB149C-B297-4885-8E86-FB1069433052}"/>
              </a:ext>
            </a:extLst>
          </p:cNvPr>
          <p:cNvPicPr>
            <a:picLocks noChangeAspect="1"/>
          </p:cNvPicPr>
          <p:nvPr/>
        </p:nvPicPr>
        <p:blipFill>
          <a:blip r:embed="rId2"/>
          <a:stretch>
            <a:fillRect/>
          </a:stretch>
        </p:blipFill>
        <p:spPr>
          <a:xfrm>
            <a:off x="269301" y="1385727"/>
            <a:ext cx="5571719" cy="2986487"/>
          </a:xfrm>
          <a:prstGeom prst="rect">
            <a:avLst/>
          </a:prstGeom>
        </p:spPr>
      </p:pic>
    </p:spTree>
    <p:extLst>
      <p:ext uri="{BB962C8B-B14F-4D97-AF65-F5344CB8AC3E}">
        <p14:creationId xmlns:p14="http://schemas.microsoft.com/office/powerpoint/2010/main" val="13787674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5"/>
          <p:cNvSpPr txBox="1">
            <a:spLocks/>
          </p:cNvSpPr>
          <p:nvPr/>
        </p:nvSpPr>
        <p:spPr>
          <a:xfrm>
            <a:off x="6392596" y="1326271"/>
            <a:ext cx="11989179" cy="2470379"/>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lgn="just" defTabSz="914367">
              <a:buFont typeface="Arial" panose="020B0604020202020204" pitchFamily="34" charset="0"/>
              <a:buChar char="•"/>
              <a:defRPr/>
            </a:pPr>
            <a:r>
              <a:rPr lang="en-US" sz="2400">
                <a:solidFill>
                  <a:prstClr val="white"/>
                </a:solidFill>
                <a:latin typeface="Calibri Light" panose="020F0302020204030204"/>
              </a:rPr>
              <a:t>The attacker can now add John to the </a:t>
            </a:r>
          </a:p>
          <a:p>
            <a:pPr lvl="1" algn="just" defTabSz="914367">
              <a:defRPr/>
            </a:pPr>
            <a:r>
              <a:rPr lang="en-US" sz="2400">
                <a:solidFill>
                  <a:prstClr val="white"/>
                </a:solidFill>
                <a:latin typeface="Calibri Light" panose="020F0302020204030204"/>
              </a:rPr>
              <a:t>     domain admins group.</a:t>
            </a:r>
          </a:p>
          <a:p>
            <a:pPr lvl="1" defTabSz="914367">
              <a:defRPr/>
            </a:pPr>
            <a:endParaRPr lang="en-US" sz="2400">
              <a:solidFill>
                <a:prstClr val="white"/>
              </a:solidFill>
              <a:latin typeface="Calibri Light" panose="020F0302020204030204"/>
            </a:endParaRPr>
          </a:p>
          <a:p>
            <a:pPr lvl="1" defTabSz="914367">
              <a:defRPr/>
            </a:pPr>
            <a:endParaRPr lang="en-US" sz="2400">
              <a:solidFill>
                <a:prstClr val="white"/>
              </a:solidFill>
              <a:latin typeface="Calibri Light" panose="020F0302020204030204"/>
            </a:endParaRPr>
          </a:p>
          <a:p>
            <a:pPr marL="342900" lvl="1" indent="-342900" defTabSz="914367">
              <a:buFont typeface="Arial" panose="020B0604020202020204" pitchFamily="34" charset="0"/>
              <a:buChar char="•"/>
              <a:defRPr/>
            </a:pPr>
            <a:endParaRPr lang="en-US" sz="2400">
              <a:solidFill>
                <a:prstClr val="white"/>
              </a:solidFill>
              <a:latin typeface="Calibri Light" panose="020F0302020204030204"/>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err="1"/>
              <a:t>Add</a:t>
            </a:r>
            <a:r>
              <a:rPr lang="fr-FR"/>
              <a:t> John to Domain Admins group</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8" name="Image 7">
            <a:extLst>
              <a:ext uri="{FF2B5EF4-FFF2-40B4-BE49-F238E27FC236}">
                <a16:creationId xmlns:a16="http://schemas.microsoft.com/office/drawing/2014/main" id="{E2A333C7-FA33-4C50-ADEE-9956F9812192}"/>
              </a:ext>
            </a:extLst>
          </p:cNvPr>
          <p:cNvPicPr>
            <a:picLocks noChangeAspect="1"/>
          </p:cNvPicPr>
          <p:nvPr/>
        </p:nvPicPr>
        <p:blipFill>
          <a:blip r:embed="rId2"/>
          <a:stretch>
            <a:fillRect/>
          </a:stretch>
        </p:blipFill>
        <p:spPr>
          <a:xfrm>
            <a:off x="269303" y="1277139"/>
            <a:ext cx="4693366" cy="2703190"/>
          </a:xfrm>
          <a:prstGeom prst="rect">
            <a:avLst/>
          </a:prstGeom>
        </p:spPr>
      </p:pic>
      <p:pic>
        <p:nvPicPr>
          <p:cNvPr id="3" name="Image 2">
            <a:extLst>
              <a:ext uri="{FF2B5EF4-FFF2-40B4-BE49-F238E27FC236}">
                <a16:creationId xmlns:a16="http://schemas.microsoft.com/office/drawing/2014/main" id="{65F72558-2F4B-409D-9FA5-2E16FCAD639E}"/>
              </a:ext>
            </a:extLst>
          </p:cNvPr>
          <p:cNvPicPr>
            <a:picLocks noChangeAspect="1"/>
          </p:cNvPicPr>
          <p:nvPr/>
        </p:nvPicPr>
        <p:blipFill>
          <a:blip r:embed="rId3"/>
          <a:stretch>
            <a:fillRect/>
          </a:stretch>
        </p:blipFill>
        <p:spPr>
          <a:xfrm>
            <a:off x="269302" y="4377713"/>
            <a:ext cx="4743645" cy="2113924"/>
          </a:xfrm>
          <a:prstGeom prst="rect">
            <a:avLst/>
          </a:prstGeom>
        </p:spPr>
      </p:pic>
    </p:spTree>
    <p:extLst>
      <p:ext uri="{BB962C8B-B14F-4D97-AF65-F5344CB8AC3E}">
        <p14:creationId xmlns:p14="http://schemas.microsoft.com/office/powerpoint/2010/main" val="9370373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fr-FR"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5"/>
          <p:cNvSpPr txBox="1">
            <a:spLocks/>
          </p:cNvSpPr>
          <p:nvPr/>
        </p:nvSpPr>
        <p:spPr>
          <a:xfrm>
            <a:off x="6392596" y="1326271"/>
            <a:ext cx="11989179" cy="693929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lgn="just" defTabSz="914367">
              <a:buFont typeface="Arial" panose="020B0604020202020204" pitchFamily="34" charset="0"/>
              <a:buChar char="•"/>
              <a:defRPr/>
            </a:pPr>
            <a:r>
              <a:rPr lang="en-US" sz="2400">
                <a:solidFill>
                  <a:prstClr val="white"/>
                </a:solidFill>
                <a:latin typeface="Calibri Light" panose="020F0302020204030204"/>
              </a:rPr>
              <a:t>The pirate can impersonate</a:t>
            </a:r>
          </a:p>
          <a:p>
            <a:pPr lvl="1" algn="just" defTabSz="914367">
              <a:defRPr/>
            </a:pPr>
            <a:r>
              <a:rPr lang="en-US" sz="2400">
                <a:solidFill>
                  <a:prstClr val="white"/>
                </a:solidFill>
                <a:latin typeface="Calibri Light" panose="020F0302020204030204"/>
              </a:rPr>
              <a:t>     administrator during lifetime of TGT.</a:t>
            </a:r>
          </a:p>
          <a:p>
            <a:pPr lvl="1" algn="just" defTabSz="914367">
              <a:defRPr/>
            </a:pPr>
            <a:endParaRPr lang="en-US" sz="2400">
              <a:solidFill>
                <a:prstClr val="white"/>
              </a:solidFill>
              <a:latin typeface="Calibri Light" panose="020F0302020204030204"/>
            </a:endParaRPr>
          </a:p>
          <a:p>
            <a:pPr marL="342900" lvl="1" indent="-342900" algn="just" defTabSz="914367">
              <a:buFont typeface="Arial" panose="020B0604020202020204" pitchFamily="34" charset="0"/>
              <a:buChar char="•"/>
              <a:defRPr/>
            </a:pPr>
            <a:r>
              <a:rPr lang="en-US" sz="2400">
                <a:solidFill>
                  <a:prstClr val="white"/>
                </a:solidFill>
                <a:latin typeface="Calibri Light" panose="020F0302020204030204"/>
              </a:rPr>
              <a:t>If TGT expired or ticket(s) are purged, </a:t>
            </a:r>
          </a:p>
          <a:p>
            <a:pPr lvl="1" algn="just" defTabSz="914367">
              <a:defRPr/>
            </a:pPr>
            <a:r>
              <a:rPr lang="en-US" sz="2400">
                <a:solidFill>
                  <a:prstClr val="white"/>
                </a:solidFill>
                <a:latin typeface="Calibri Light" panose="020F0302020204030204"/>
              </a:rPr>
              <a:t>     attacker will not be able to impersonate</a:t>
            </a:r>
          </a:p>
          <a:p>
            <a:pPr lvl="1" algn="just" defTabSz="914367">
              <a:defRPr/>
            </a:pPr>
            <a:r>
              <a:rPr lang="en-US" sz="2400">
                <a:solidFill>
                  <a:prstClr val="white"/>
                </a:solidFill>
                <a:latin typeface="Calibri Light" panose="020F0302020204030204"/>
              </a:rPr>
              <a:t>     anyone. </a:t>
            </a:r>
          </a:p>
          <a:p>
            <a:pPr lvl="1" algn="just" defTabSz="914367">
              <a:defRPr/>
            </a:pPr>
            <a:r>
              <a:rPr lang="en-US" sz="2400">
                <a:solidFill>
                  <a:prstClr val="white"/>
                </a:solidFill>
                <a:latin typeface="Calibri Light" panose="020F0302020204030204"/>
              </a:rPr>
              <a:t>     </a:t>
            </a:r>
          </a:p>
          <a:p>
            <a:pPr marL="342900" lvl="1" indent="-342900" algn="just" defTabSz="914367">
              <a:buFont typeface="Arial" panose="020B0604020202020204" pitchFamily="34" charset="0"/>
              <a:buChar char="•"/>
              <a:defRPr/>
            </a:pPr>
            <a:r>
              <a:rPr lang="en-US" sz="2400">
                <a:solidFill>
                  <a:prstClr val="white"/>
                </a:solidFill>
                <a:latin typeface="Calibri Light" panose="020F0302020204030204"/>
              </a:rPr>
              <a:t>the pirate will have to import again valid</a:t>
            </a:r>
          </a:p>
          <a:p>
            <a:pPr lvl="1" algn="just" defTabSz="914367">
              <a:defRPr/>
            </a:pPr>
            <a:r>
              <a:rPr lang="en-US" sz="2400">
                <a:solidFill>
                  <a:prstClr val="white"/>
                </a:solidFill>
                <a:latin typeface="Calibri Light" panose="020F0302020204030204"/>
              </a:rPr>
              <a:t>     ticket(s).</a:t>
            </a:r>
          </a:p>
          <a:p>
            <a:pPr lvl="1" defTabSz="914367">
              <a:defRPr/>
            </a:pPr>
            <a:r>
              <a:rPr lang="en-US" sz="2400">
                <a:solidFill>
                  <a:prstClr val="white"/>
                </a:solidFill>
                <a:latin typeface="Calibri Light" panose="020F0302020204030204"/>
              </a:rPr>
              <a:t>      </a:t>
            </a:r>
          </a:p>
          <a:p>
            <a:pPr lvl="1" defTabSz="914367">
              <a:defRPr/>
            </a:pPr>
            <a:r>
              <a:rPr lang="en-US" sz="2400">
                <a:solidFill>
                  <a:prstClr val="white"/>
                </a:solidFill>
                <a:latin typeface="Calibri Light" panose="020F0302020204030204"/>
              </a:rPr>
              <a:t>     </a:t>
            </a:r>
          </a:p>
          <a:p>
            <a:pPr lvl="1" defTabSz="914367">
              <a:defRPr/>
            </a:pPr>
            <a:endParaRPr lang="en-US" sz="2400">
              <a:solidFill>
                <a:prstClr val="white"/>
              </a:solidFill>
              <a:latin typeface="Calibri Light" panose="020F0302020204030204"/>
            </a:endParaRPr>
          </a:p>
          <a:p>
            <a:pPr lvl="1" defTabSz="914367">
              <a:defRPr/>
            </a:pPr>
            <a:endParaRPr lang="en-US" sz="2400">
              <a:solidFill>
                <a:prstClr val="white"/>
              </a:solidFill>
              <a:latin typeface="Calibri Light" panose="020F0302020204030204"/>
            </a:endParaRPr>
          </a:p>
          <a:p>
            <a:pPr lvl="1" defTabSz="914367">
              <a:defRPr/>
            </a:pPr>
            <a:endParaRPr lang="en-US" sz="2400">
              <a:solidFill>
                <a:prstClr val="white"/>
              </a:solidFill>
              <a:latin typeface="Calibri Light" panose="020F0302020204030204"/>
            </a:endParaRPr>
          </a:p>
          <a:p>
            <a:pPr lvl="1" defTabSz="914367">
              <a:defRPr/>
            </a:pPr>
            <a:endParaRPr lang="en-US" sz="2400">
              <a:solidFill>
                <a:prstClr val="white"/>
              </a:solidFill>
              <a:latin typeface="Calibri Light" panose="020F0302020204030204"/>
            </a:endParaRPr>
          </a:p>
          <a:p>
            <a:pPr marL="342900" lvl="1" indent="-342900" defTabSz="914367">
              <a:buFont typeface="Arial" panose="020B0604020202020204" pitchFamily="34" charset="0"/>
              <a:buChar char="•"/>
              <a:defRPr/>
            </a:pPr>
            <a:endParaRPr lang="en-US" sz="2400">
              <a:solidFill>
                <a:prstClr val="white"/>
              </a:solidFill>
              <a:latin typeface="Calibri Light" panose="020F0302020204030204"/>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err="1"/>
              <a:t>Klist</a:t>
            </a:r>
            <a:r>
              <a:rPr lang="fr-FR"/>
              <a:t> purge</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pic>
        <p:nvPicPr>
          <p:cNvPr id="9" name="Image 8">
            <a:extLst>
              <a:ext uri="{FF2B5EF4-FFF2-40B4-BE49-F238E27FC236}">
                <a16:creationId xmlns:a16="http://schemas.microsoft.com/office/drawing/2014/main" id="{6E3FEB45-ADF8-4797-B643-B62EDD7974DD}"/>
              </a:ext>
            </a:extLst>
          </p:cNvPr>
          <p:cNvPicPr>
            <a:picLocks noChangeAspect="1"/>
          </p:cNvPicPr>
          <p:nvPr/>
        </p:nvPicPr>
        <p:blipFill>
          <a:blip r:embed="rId2"/>
          <a:stretch>
            <a:fillRect/>
          </a:stretch>
        </p:blipFill>
        <p:spPr>
          <a:xfrm>
            <a:off x="102486" y="1507030"/>
            <a:ext cx="6077073" cy="1835524"/>
          </a:xfrm>
          <a:prstGeom prst="rect">
            <a:avLst/>
          </a:prstGeom>
        </p:spPr>
      </p:pic>
      <p:pic>
        <p:nvPicPr>
          <p:cNvPr id="10" name="Image 9">
            <a:extLst>
              <a:ext uri="{FF2B5EF4-FFF2-40B4-BE49-F238E27FC236}">
                <a16:creationId xmlns:a16="http://schemas.microsoft.com/office/drawing/2014/main" id="{13AAB92A-0536-4801-86A9-88AE7BD4890F}"/>
              </a:ext>
            </a:extLst>
          </p:cNvPr>
          <p:cNvPicPr>
            <a:picLocks noChangeAspect="1"/>
          </p:cNvPicPr>
          <p:nvPr/>
        </p:nvPicPr>
        <p:blipFill>
          <a:blip r:embed="rId3"/>
          <a:stretch>
            <a:fillRect/>
          </a:stretch>
        </p:blipFill>
        <p:spPr>
          <a:xfrm>
            <a:off x="40511" y="4085074"/>
            <a:ext cx="6318584" cy="1447429"/>
          </a:xfrm>
          <a:prstGeom prst="rect">
            <a:avLst/>
          </a:prstGeom>
        </p:spPr>
      </p:pic>
    </p:spTree>
    <p:extLst>
      <p:ext uri="{BB962C8B-B14F-4D97-AF65-F5344CB8AC3E}">
        <p14:creationId xmlns:p14="http://schemas.microsoft.com/office/powerpoint/2010/main" val="36910995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spc="-49"/>
              <a:t>Countermeasures</a:t>
            </a:r>
          </a:p>
        </p:txBody>
      </p:sp>
      <p:sp>
        <p:nvSpPr>
          <p:cNvPr id="4" name="Espace réservé du texte 3">
            <a:extLst>
              <a:ext uri="{FF2B5EF4-FFF2-40B4-BE49-F238E27FC236}">
                <a16:creationId xmlns:a16="http://schemas.microsoft.com/office/drawing/2014/main" id="{605BF8EC-CAC7-4AA4-BD7B-3347A1EF9B38}"/>
              </a:ext>
            </a:extLst>
          </p:cNvPr>
          <p:cNvSpPr>
            <a:spLocks noGrp="1"/>
          </p:cNvSpPr>
          <p:nvPr>
            <p:ph type="body" sz="quarter" idx="13"/>
          </p:nvPr>
        </p:nvSpPr>
        <p:spPr/>
        <p:txBody>
          <a:bodyPr/>
          <a:lstStyle/>
          <a:p>
            <a:endParaRPr lang="fr-FR" dirty="0"/>
          </a:p>
        </p:txBody>
      </p:sp>
    </p:spTree>
    <p:extLst>
      <p:ext uri="{BB962C8B-B14F-4D97-AF65-F5344CB8AC3E}">
        <p14:creationId xmlns:p14="http://schemas.microsoft.com/office/powerpoint/2010/main" val="204786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Prioritize high-value accounts and computers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58944" y="1884960"/>
            <a:ext cx="11653523" cy="571947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a:latin typeface="+mn-lt"/>
              </a:rPr>
              <a:t>	You have to understand your network from the attacker’s perspective, especially during identification and planning. When attackers gain a foothold on a new network, they typically ask:</a:t>
            </a:r>
          </a:p>
          <a:p>
            <a:pPr marL="0" indent="0" algn="just">
              <a:buNone/>
            </a:pPr>
            <a:endParaRPr lang="en-US" sz="1800">
              <a:latin typeface="+mn-lt"/>
            </a:endParaRPr>
          </a:p>
          <a:p>
            <a:pPr algn="just"/>
            <a:r>
              <a:rPr lang="en-US" sz="1800">
                <a:latin typeface="+mn-lt"/>
              </a:rPr>
              <a:t>What are the assets we want access to (for example., domain controller, certification authority [CA], email server, jump server, Remote Desktop server, file server)?</a:t>
            </a:r>
          </a:p>
          <a:p>
            <a:pPr algn="just"/>
            <a:endParaRPr lang="en-US" sz="1800">
              <a:latin typeface="+mn-lt"/>
            </a:endParaRPr>
          </a:p>
          <a:p>
            <a:pPr algn="just"/>
            <a:r>
              <a:rPr lang="en-US" sz="1800">
                <a:latin typeface="+mn-lt"/>
              </a:rPr>
              <a:t>Who has access to those assets (who are the administrators on these servers)?</a:t>
            </a:r>
          </a:p>
          <a:p>
            <a:pPr algn="just"/>
            <a:endParaRPr lang="en-US" sz="1800">
              <a:latin typeface="+mn-lt"/>
            </a:endParaRPr>
          </a:p>
          <a:p>
            <a:pPr algn="just"/>
            <a:r>
              <a:rPr lang="en-US" sz="1800">
                <a:latin typeface="+mn-lt"/>
              </a:rPr>
              <a:t>Where can we get access to those credentials (what servers can we compromise to capture the credentials of a target user or administrator)?</a:t>
            </a:r>
          </a:p>
          <a:p>
            <a:pPr algn="just"/>
            <a:endParaRPr lang="en-US" sz="1800">
              <a:latin typeface="+mn-lt"/>
            </a:endParaRPr>
          </a:p>
          <a:p>
            <a:pPr algn="just"/>
            <a:r>
              <a:rPr lang="en-US" sz="1800">
                <a:latin typeface="+mn-lt"/>
              </a:rPr>
              <a:t>What do I need to compromise first?</a:t>
            </a:r>
          </a:p>
          <a:p>
            <a:pPr marL="0" indent="0" algn="just">
              <a:buNone/>
            </a:pPr>
            <a:endParaRPr lang="en-US" sz="1800">
              <a:latin typeface="+mn-lt"/>
            </a:endParaRPr>
          </a:p>
          <a:p>
            <a:pPr marL="0" indent="0" algn="just">
              <a:buNone/>
            </a:pPr>
            <a:r>
              <a:rPr lang="en-US" sz="1800">
                <a:latin typeface="+mn-lt"/>
              </a:rPr>
              <a:t>	An attacker’s first step is to understand his or her target, so you must take a similar approach. By identifying both legitimate and possible unauthorized access patterns, you can more effectively tailor the strategies this paper describes to your organization.</a:t>
            </a:r>
          </a:p>
          <a:p>
            <a:pPr lvl="1">
              <a:buFont typeface="Wingdings" panose="05000000000000000000" pitchFamily="2" charset="2"/>
              <a:buChar char="§"/>
              <a:defRPr/>
            </a:pPr>
            <a:endParaRPr lang="en-US" sz="2353">
              <a:gradFill>
                <a:gsLst>
                  <a:gs pos="1250">
                    <a:srgbClr val="505050"/>
                  </a:gs>
                  <a:gs pos="100000">
                    <a:srgbClr val="505050"/>
                  </a:gs>
                </a:gsLst>
                <a:lin ang="5400000" scaled="0"/>
              </a:gradFill>
            </a:endParaRPr>
          </a:p>
          <a:p>
            <a:pPr lvl="0">
              <a:buFont typeface="Wingdings" panose="05000000000000000000" pitchFamily="2" charset="2"/>
              <a:buChar char="§"/>
              <a:defRPr/>
            </a:pPr>
            <a:endParaRPr lang="en-US" sz="3529">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34349236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spc="-49"/>
              <a:t>Password Hashes</a:t>
            </a:r>
          </a:p>
        </p:txBody>
      </p:sp>
      <p:sp>
        <p:nvSpPr>
          <p:cNvPr id="4" name="Espace réservé du texte 3">
            <a:extLst>
              <a:ext uri="{FF2B5EF4-FFF2-40B4-BE49-F238E27FC236}">
                <a16:creationId xmlns:a16="http://schemas.microsoft.com/office/drawing/2014/main" id="{605BF8EC-CAC7-4AA4-BD7B-3347A1EF9B38}"/>
              </a:ext>
            </a:extLst>
          </p:cNvPr>
          <p:cNvSpPr>
            <a:spLocks noGrp="1"/>
          </p:cNvSpPr>
          <p:nvPr>
            <p:ph type="body" sz="quarter" idx="13"/>
          </p:nvPr>
        </p:nvSpPr>
        <p:spPr/>
        <p:txBody>
          <a:bodyPr/>
          <a:lstStyle/>
          <a:p>
            <a:endParaRPr lang="fr-FR" dirty="0"/>
          </a:p>
        </p:txBody>
      </p:sp>
    </p:spTree>
    <p:extLst>
      <p:ext uri="{BB962C8B-B14F-4D97-AF65-F5344CB8AC3E}">
        <p14:creationId xmlns:p14="http://schemas.microsoft.com/office/powerpoint/2010/main" val="2222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Prioritize high-value accounts and computers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58944" y="1884960"/>
            <a:ext cx="11653523" cy="461147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a:latin typeface="+mn-lt"/>
              </a:rPr>
              <a:t>Eventually, you need to protect all assets in your organization. Realistically, though, you can’t implement strong security simultaneously across the board. You need to know which assets should come first to help you build an implementation plan</a:t>
            </a:r>
          </a:p>
          <a:p>
            <a:pPr marL="0" indent="0" algn="just">
              <a:buNone/>
            </a:pPr>
            <a:endParaRPr lang="en-US" sz="1800">
              <a:latin typeface="+mn-lt"/>
            </a:endParaRPr>
          </a:p>
          <a:p>
            <a:pPr marL="0" indent="0" algn="just">
              <a:buNone/>
            </a:pPr>
            <a:r>
              <a:rPr lang="en-US" sz="1800">
                <a:latin typeface="+mn-lt"/>
              </a:rPr>
              <a:t>A good place to start when identifying high-value assets is with the accounts and hosts you use to manage IT assets: these elements are the assets attackers target to escalate privileges</a:t>
            </a:r>
          </a:p>
          <a:p>
            <a:pPr marL="0" indent="0" algn="just">
              <a:buNone/>
            </a:pPr>
            <a:endParaRPr lang="en-US" sz="1800">
              <a:latin typeface="+mn-lt"/>
            </a:endParaRPr>
          </a:p>
          <a:p>
            <a:pPr marL="0" indent="0" algn="just">
              <a:buNone/>
            </a:pPr>
            <a:r>
              <a:rPr lang="en-US" sz="1800">
                <a:latin typeface="+mn-lt"/>
              </a:rPr>
              <a:t>Hosts that are expected to use high-value accounts:</a:t>
            </a:r>
          </a:p>
          <a:p>
            <a:pPr algn="just"/>
            <a:r>
              <a:rPr lang="en-US" sz="1800">
                <a:latin typeface="+mn-lt"/>
              </a:rPr>
              <a:t>Computers used for administration</a:t>
            </a:r>
          </a:p>
          <a:p>
            <a:pPr algn="just"/>
            <a:r>
              <a:rPr lang="en-US" sz="1800">
                <a:latin typeface="+mn-lt"/>
              </a:rPr>
              <a:t>Computers used for support, such as help desk</a:t>
            </a:r>
          </a:p>
          <a:p>
            <a:pPr algn="just"/>
            <a:r>
              <a:rPr lang="en-US" sz="1800">
                <a:latin typeface="+mn-lt"/>
              </a:rPr>
              <a:t>Patch management servers</a:t>
            </a:r>
          </a:p>
          <a:p>
            <a:pPr algn="just"/>
            <a:r>
              <a:rPr lang="en-US" sz="1800">
                <a:latin typeface="+mn-lt"/>
              </a:rPr>
              <a:t>Security scanners</a:t>
            </a:r>
          </a:p>
          <a:p>
            <a:pPr lvl="1">
              <a:buFont typeface="Wingdings" panose="05000000000000000000" pitchFamily="2" charset="2"/>
              <a:buChar char="§"/>
              <a:defRPr/>
            </a:pPr>
            <a:endParaRPr lang="en-US" sz="2353">
              <a:gradFill>
                <a:gsLst>
                  <a:gs pos="1250">
                    <a:srgbClr val="505050"/>
                  </a:gs>
                  <a:gs pos="100000">
                    <a:srgbClr val="505050"/>
                  </a:gs>
                </a:gsLst>
                <a:lin ang="5400000" scaled="0"/>
              </a:gradFill>
            </a:endParaRPr>
          </a:p>
          <a:p>
            <a:pPr lvl="0">
              <a:buFont typeface="Wingdings" panose="05000000000000000000" pitchFamily="2" charset="2"/>
              <a:buChar char="§"/>
              <a:defRPr/>
            </a:pPr>
            <a:endParaRPr lang="en-US" sz="3529">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39750964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Prioritize high-value accounts and computers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565362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a:latin typeface="+mn-lt"/>
              </a:rPr>
              <a:t>Accounts that administrators use to manage domain controllers. For example, if Microsoft System Center Operations Manager or System Center Configuration Manager runs on domain controllers or any server that a domain administrator–equivalent account logs on to, then System Center Operations Manager and System Center Configuration Manager administrators are effectively domain administrators.</a:t>
            </a:r>
          </a:p>
          <a:p>
            <a:pPr marL="0" indent="0" algn="just">
              <a:buNone/>
            </a:pPr>
            <a:endParaRPr lang="en-US" sz="1800">
              <a:latin typeface="+mn-lt"/>
            </a:endParaRPr>
          </a:p>
          <a:p>
            <a:pPr marL="0" indent="0" algn="just">
              <a:buNone/>
            </a:pPr>
            <a:r>
              <a:rPr lang="en-US" sz="1800">
                <a:latin typeface="+mn-lt"/>
              </a:rPr>
              <a:t>Domain administrator and domain administrator–equivalent account members of the following Active Directory security groups:</a:t>
            </a:r>
          </a:p>
          <a:p>
            <a:pPr algn="just"/>
            <a:r>
              <a:rPr lang="en-US" sz="1800">
                <a:latin typeface="+mn-lt"/>
              </a:rPr>
              <a:t>Domain Administrators </a:t>
            </a:r>
          </a:p>
          <a:p>
            <a:pPr algn="just"/>
            <a:r>
              <a:rPr lang="en-US" sz="1800">
                <a:latin typeface="+mn-lt"/>
              </a:rPr>
              <a:t>Enterprise Administrators</a:t>
            </a:r>
          </a:p>
          <a:p>
            <a:pPr algn="just"/>
            <a:r>
              <a:rPr lang="en-US" sz="1800">
                <a:latin typeface="+mn-lt"/>
              </a:rPr>
              <a:t>Schema Administrators</a:t>
            </a:r>
          </a:p>
          <a:p>
            <a:pPr algn="just"/>
            <a:r>
              <a:rPr lang="en-US" sz="1800">
                <a:latin typeface="+mn-lt"/>
              </a:rPr>
              <a:t>Account Operators</a:t>
            </a:r>
          </a:p>
          <a:p>
            <a:pPr algn="just"/>
            <a:r>
              <a:rPr lang="en-US" sz="1800">
                <a:latin typeface="+mn-lt"/>
              </a:rPr>
              <a:t>Backup Operators </a:t>
            </a:r>
          </a:p>
          <a:p>
            <a:pPr algn="just"/>
            <a:r>
              <a:rPr lang="en-US" sz="1800">
                <a:latin typeface="+mn-lt"/>
              </a:rPr>
              <a:t>BUILTIN\Administrators</a:t>
            </a:r>
          </a:p>
          <a:p>
            <a:pPr marL="0" indent="0" algn="just">
              <a:buNone/>
            </a:pPr>
            <a:endParaRPr lang="en-US" sz="1800">
              <a:latin typeface="+mn-lt"/>
            </a:endParaRPr>
          </a:p>
          <a:p>
            <a:pPr marL="0" indent="0" algn="just">
              <a:buNone/>
            </a:pPr>
            <a:r>
              <a:rPr lang="en-US" sz="1800">
                <a:latin typeface="+mn-lt"/>
              </a:rPr>
              <a:t>This list is just a sample of the more common high-value accounts. The specific list of high-value accounts and criteria are different in each organization. You need to consider which apply to your organization. For additional guidance on identifying and prioritizing assets, see the </a:t>
            </a:r>
            <a:r>
              <a:rPr lang="en-US" sz="1800" err="1">
                <a:hlinkClick r:id="rId2" action="ppaction://hlinkfile"/>
              </a:rPr>
              <a:t>the</a:t>
            </a:r>
            <a:r>
              <a:rPr lang="en-US" sz="1800">
                <a:hlinkClick r:id="rId2" action="ppaction://hlinkfile"/>
              </a:rPr>
              <a:t> Privileged Access Workstations page</a:t>
            </a:r>
            <a:endParaRPr lang="en-US" sz="1800">
              <a:gradFill>
                <a:gsLst>
                  <a:gs pos="1250">
                    <a:srgbClr val="505050"/>
                  </a:gs>
                  <a:gs pos="100000">
                    <a:srgbClr val="505050"/>
                  </a:gs>
                </a:gsLst>
                <a:lin ang="5400000" scaled="0"/>
              </a:gradFill>
            </a:endParaRPr>
          </a:p>
          <a:p>
            <a:pPr lvl="0">
              <a:buFont typeface="Wingdings" panose="05000000000000000000" pitchFamily="2" charset="2"/>
              <a:buChar char="§"/>
              <a:defRPr/>
            </a:pPr>
            <a:endParaRPr lang="en-US" sz="3529">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24237426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Identify normal </a:t>
            </a:r>
            <a:r>
              <a:rPr lang="en-US" err="1"/>
              <a:t>behaviour</a:t>
            </a:r>
            <a:endParaRPr lang="en-US"/>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421322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a:latin typeface="+mn-lt"/>
              </a:rPr>
              <a:t>To properly implement mitigations and enable detective controls later, you must identify the current state of existing administrative practices and how you use other high-value accounts. This process may include identifying:</a:t>
            </a:r>
          </a:p>
          <a:p>
            <a:pPr marL="0" indent="0" algn="just">
              <a:buNone/>
            </a:pPr>
            <a:endParaRPr lang="en-US" sz="1800">
              <a:latin typeface="+mn-lt"/>
            </a:endParaRPr>
          </a:p>
          <a:p>
            <a:pPr algn="just"/>
            <a:r>
              <a:rPr lang="en-US" sz="1800">
                <a:latin typeface="+mn-lt"/>
              </a:rPr>
              <a:t>Who has access to what resource.</a:t>
            </a:r>
          </a:p>
          <a:p>
            <a:pPr algn="just"/>
            <a:endParaRPr lang="en-US" sz="1800">
              <a:latin typeface="+mn-lt"/>
            </a:endParaRPr>
          </a:p>
          <a:p>
            <a:pPr algn="just"/>
            <a:r>
              <a:rPr lang="en-US" sz="1800">
                <a:latin typeface="+mn-lt"/>
              </a:rPr>
              <a:t>How resources are being accessed.</a:t>
            </a:r>
          </a:p>
          <a:p>
            <a:pPr algn="just"/>
            <a:endParaRPr lang="en-US" sz="1800">
              <a:latin typeface="+mn-lt"/>
            </a:endParaRPr>
          </a:p>
          <a:p>
            <a:pPr algn="just"/>
            <a:r>
              <a:rPr lang="en-US" sz="1800">
                <a:latin typeface="+mn-lt"/>
              </a:rPr>
              <a:t>Which applications should be run on high-value hosts.</a:t>
            </a:r>
          </a:p>
          <a:p>
            <a:pPr marL="0" indent="0" algn="just">
              <a:buNone/>
            </a:pPr>
            <a:endParaRPr lang="en-US" sz="1800">
              <a:latin typeface="+mn-lt"/>
            </a:endParaRPr>
          </a:p>
          <a:p>
            <a:pPr marL="0" indent="0" algn="just">
              <a:buNone/>
            </a:pPr>
            <a:r>
              <a:rPr lang="en-US" sz="1800">
                <a:latin typeface="+mn-lt"/>
              </a:rPr>
              <a:t>Understanding how these high-value accounts and computers should behave helps you define cases of unauthorized use. You can monitor normal behavior for deviation and protect your systems through mitigations.</a:t>
            </a:r>
          </a:p>
          <a:p>
            <a:pPr lvl="0">
              <a:buFont typeface="Wingdings" panose="05000000000000000000" pitchFamily="2" charset="2"/>
              <a:buChar char="§"/>
              <a:defRPr/>
            </a:pPr>
            <a:endParaRPr lang="en-US" sz="3529">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1816558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43">
            <a:extLst>
              <a:ext uri="{FF2B5EF4-FFF2-40B4-BE49-F238E27FC236}">
                <a16:creationId xmlns:a16="http://schemas.microsoft.com/office/drawing/2014/main" id="{7F6451A2-3082-467B-AA82-4C0C729C804E}"/>
              </a:ext>
            </a:extLst>
          </p:cNvPr>
          <p:cNvSpPr txBox="1"/>
          <p:nvPr/>
        </p:nvSpPr>
        <p:spPr>
          <a:xfrm>
            <a:off x="488960" y="3939736"/>
            <a:ext cx="3667192" cy="12380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defPPr>
              <a:defRPr lang="en-US"/>
            </a:defPPr>
            <a:lvl1pPr marR="0" lvl="0" indent="0" algn="ctr" defTabSz="895579" fontAlgn="auto">
              <a:spcBef>
                <a:spcPts val="0"/>
              </a:spcBef>
              <a:spcAft>
                <a:spcPts val="0"/>
              </a:spcAft>
              <a:buClrTx/>
              <a:buSzTx/>
              <a:buFontTx/>
              <a:buNone/>
              <a:tabLst/>
              <a:defRPr sz="2000" kern="0">
                <a:gradFill>
                  <a:gsLst>
                    <a:gs pos="0">
                      <a:srgbClr val="FFFFFF"/>
                    </a:gs>
                    <a:gs pos="100000">
                      <a:srgbClr val="FFFFFF"/>
                    </a:gs>
                  </a:gsLst>
                  <a:lin ang="5400000" scaled="0"/>
                </a:gradFill>
                <a:latin typeface="Segoe UI Semi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568" b="1">
                <a:solidFill>
                  <a:srgbClr val="0179D7"/>
                </a:solidFill>
              </a:rPr>
              <a:t>Tier 0: Forest admins</a:t>
            </a:r>
            <a:r>
              <a:rPr lang="en-US" sz="1568">
                <a:solidFill>
                  <a:srgbClr val="0179D7"/>
                </a:solidFill>
              </a:rPr>
              <a:t>. Direct or indirect administrative control of the Active Directory forest, domains, or domain controllers</a:t>
            </a:r>
          </a:p>
        </p:txBody>
      </p:sp>
      <p:sp>
        <p:nvSpPr>
          <p:cNvPr id="30" name="Rectangle 29">
            <a:extLst>
              <a:ext uri="{FF2B5EF4-FFF2-40B4-BE49-F238E27FC236}">
                <a16:creationId xmlns:a16="http://schemas.microsoft.com/office/drawing/2014/main" id="{900FBE1C-A7C7-4DDA-9228-21E207F1792D}"/>
              </a:ext>
            </a:extLst>
          </p:cNvPr>
          <p:cNvSpPr/>
          <p:nvPr/>
        </p:nvSpPr>
        <p:spPr bwMode="auto">
          <a:xfrm>
            <a:off x="4527058" y="3939736"/>
            <a:ext cx="2712654" cy="12380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p>
            <a:pPr lvl="0" defTabSz="877936">
              <a:defRPr/>
            </a:pPr>
            <a:r>
              <a:rPr lang="en-US" sz="1568" b="1" kern="0">
                <a:solidFill>
                  <a:srgbClr val="0179D7"/>
                </a:solidFill>
                <a:latin typeface="Segoe UI Semilight"/>
              </a:rPr>
              <a:t>Tier 1: Server admins. </a:t>
            </a:r>
            <a:r>
              <a:rPr lang="en-US" sz="1568" kern="0">
                <a:solidFill>
                  <a:srgbClr val="0179D7"/>
                </a:solidFill>
                <a:latin typeface="Segoe UI Semilight"/>
              </a:rPr>
              <a:t>Direct or indirect administrative control over a single or multiple servers</a:t>
            </a:r>
          </a:p>
        </p:txBody>
      </p:sp>
      <p:sp>
        <p:nvSpPr>
          <p:cNvPr id="31" name="Rectangle 30">
            <a:extLst>
              <a:ext uri="{FF2B5EF4-FFF2-40B4-BE49-F238E27FC236}">
                <a16:creationId xmlns:a16="http://schemas.microsoft.com/office/drawing/2014/main" id="{9653DA27-B5E7-4061-90ED-75153D411E72}"/>
              </a:ext>
            </a:extLst>
          </p:cNvPr>
          <p:cNvSpPr/>
          <p:nvPr/>
        </p:nvSpPr>
        <p:spPr bwMode="auto">
          <a:xfrm>
            <a:off x="7932003" y="3939736"/>
            <a:ext cx="3477041" cy="9967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p>
            <a:pPr lvl="0" defTabSz="877936"/>
            <a:r>
              <a:rPr lang="en-US" sz="1568" b="1" kern="0">
                <a:solidFill>
                  <a:srgbClr val="0179D7"/>
                </a:solidFill>
                <a:latin typeface="Segoe UI Semilight"/>
              </a:rPr>
              <a:t>Tier 2: Workstation admins. </a:t>
            </a:r>
            <a:r>
              <a:rPr lang="en-US" sz="1568" kern="0">
                <a:solidFill>
                  <a:srgbClr val="0179D7"/>
                </a:solidFill>
                <a:latin typeface="Segoe UI Semilight"/>
              </a:rPr>
              <a:t>Direct or indirect administrative control over a single or multiple devices</a:t>
            </a:r>
          </a:p>
        </p:txBody>
      </p:sp>
      <p:cxnSp>
        <p:nvCxnSpPr>
          <p:cNvPr id="38" name="Straight Connector 11">
            <a:extLst>
              <a:ext uri="{FF2B5EF4-FFF2-40B4-BE49-F238E27FC236}">
                <a16:creationId xmlns:a16="http://schemas.microsoft.com/office/drawing/2014/main" id="{49222471-3BD8-4EC7-B581-310DCB5F7BD3}"/>
              </a:ext>
            </a:extLst>
          </p:cNvPr>
          <p:cNvCxnSpPr>
            <a:cxnSpLocks/>
          </p:cNvCxnSpPr>
          <p:nvPr/>
        </p:nvCxnSpPr>
        <p:spPr>
          <a:xfrm>
            <a:off x="448213" y="1509178"/>
            <a:ext cx="0" cy="1202691"/>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11">
            <a:extLst>
              <a:ext uri="{FF2B5EF4-FFF2-40B4-BE49-F238E27FC236}">
                <a16:creationId xmlns:a16="http://schemas.microsoft.com/office/drawing/2014/main" id="{77D86FF2-3733-4CA1-B9AA-929D68E20390}"/>
              </a:ext>
            </a:extLst>
          </p:cNvPr>
          <p:cNvCxnSpPr>
            <a:cxnSpLocks/>
          </p:cNvCxnSpPr>
          <p:nvPr/>
        </p:nvCxnSpPr>
        <p:spPr>
          <a:xfrm>
            <a:off x="448213" y="2711868"/>
            <a:ext cx="914380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151">
            <a:extLst>
              <a:ext uri="{FF2B5EF4-FFF2-40B4-BE49-F238E27FC236}">
                <a16:creationId xmlns:a16="http://schemas.microsoft.com/office/drawing/2014/main" id="{08C38C55-F593-43D7-A98C-F3D9C6CDA14D}"/>
              </a:ext>
            </a:extLst>
          </p:cNvPr>
          <p:cNvSpPr/>
          <p:nvPr/>
        </p:nvSpPr>
        <p:spPr bwMode="auto">
          <a:xfrm>
            <a:off x="1525017" y="1853925"/>
            <a:ext cx="1725504" cy="1725504"/>
          </a:xfrm>
          <a:prstGeom prst="ellipse">
            <a:avLst/>
          </a:prstGeom>
          <a:solidFill>
            <a:srgbClr val="0078D7"/>
          </a:solidFill>
          <a:ln w="28575" cap="flat" cmpd="sng" algn="ctr">
            <a:solidFill>
              <a:srgbClr val="FFFFFF"/>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90000"/>
              </a:lnSpc>
              <a:spcBef>
                <a:spcPct val="0"/>
              </a:spcBef>
              <a:spcAft>
                <a:spcPct val="0"/>
              </a:spcAft>
              <a:buClrTx/>
              <a:buSzTx/>
              <a:buFontTx/>
              <a:buNone/>
              <a:tabLst/>
              <a:defRPr/>
            </a:pPr>
            <a:endParaRPr kumimoji="0" lang="en-US" sz="27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175">
            <a:extLst>
              <a:ext uri="{FF2B5EF4-FFF2-40B4-BE49-F238E27FC236}">
                <a16:creationId xmlns:a16="http://schemas.microsoft.com/office/drawing/2014/main" id="{C2A6CC6B-3072-4D00-88FA-61272ED9FFEE}"/>
              </a:ext>
            </a:extLst>
          </p:cNvPr>
          <p:cNvSpPr/>
          <p:nvPr/>
        </p:nvSpPr>
        <p:spPr bwMode="auto">
          <a:xfrm>
            <a:off x="5105611" y="1853925"/>
            <a:ext cx="1738295" cy="1738295"/>
          </a:xfrm>
          <a:prstGeom prst="ellipse">
            <a:avLst/>
          </a:prstGeom>
          <a:solidFill>
            <a:srgbClr val="0078D7"/>
          </a:solidFill>
          <a:ln w="28575" cap="flat" cmpd="sng" algn="ctr">
            <a:solidFill>
              <a:srgbClr val="FFFFFF"/>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90000"/>
              </a:lnSpc>
              <a:spcBef>
                <a:spcPct val="0"/>
              </a:spcBef>
              <a:spcAft>
                <a:spcPct val="0"/>
              </a:spcAft>
              <a:buClrTx/>
              <a:buSzTx/>
              <a:buFontTx/>
              <a:buNone/>
              <a:tabLst/>
              <a:defRPr/>
            </a:pPr>
            <a:endParaRPr kumimoji="0" lang="en-US" sz="27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ZoneTexte 34">
            <a:extLst>
              <a:ext uri="{FF2B5EF4-FFF2-40B4-BE49-F238E27FC236}">
                <a16:creationId xmlns:a16="http://schemas.microsoft.com/office/drawing/2014/main" id="{3ACF840E-DCA9-4FE3-87D5-FCAD8214B301}"/>
              </a:ext>
            </a:extLst>
          </p:cNvPr>
          <p:cNvSpPr txBox="1"/>
          <p:nvPr/>
        </p:nvSpPr>
        <p:spPr>
          <a:xfrm>
            <a:off x="1793397" y="2060506"/>
            <a:ext cx="1188743" cy="137587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fr-FR" sz="7842" b="1" i="0" u="none" strike="noStrike" kern="1200" cap="none" spc="0" normalizeH="0" baseline="0" noProof="0">
                <a:ln>
                  <a:noFill/>
                </a:ln>
                <a:solidFill>
                  <a:srgbClr val="FFFFFF"/>
                </a:solidFill>
                <a:effectLst/>
                <a:uLnTx/>
                <a:uFillTx/>
                <a:latin typeface="Segoe UI"/>
                <a:ea typeface="+mn-ea"/>
                <a:cs typeface="+mn-cs"/>
              </a:rPr>
              <a:t>1</a:t>
            </a:r>
          </a:p>
        </p:txBody>
      </p:sp>
      <p:sp>
        <p:nvSpPr>
          <p:cNvPr id="36" name="ZoneTexte 35">
            <a:extLst>
              <a:ext uri="{FF2B5EF4-FFF2-40B4-BE49-F238E27FC236}">
                <a16:creationId xmlns:a16="http://schemas.microsoft.com/office/drawing/2014/main" id="{AB839DE4-C364-4CB9-B3A2-7BD4A7BF49A3}"/>
              </a:ext>
            </a:extLst>
          </p:cNvPr>
          <p:cNvSpPr txBox="1"/>
          <p:nvPr/>
        </p:nvSpPr>
        <p:spPr>
          <a:xfrm>
            <a:off x="5380386" y="2060506"/>
            <a:ext cx="1188743" cy="137587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fr-FR" sz="7842" b="1" i="0" u="none" strike="noStrike" kern="1200" cap="none" spc="0" normalizeH="0" baseline="0" noProof="0">
                <a:ln>
                  <a:noFill/>
                </a:ln>
                <a:solidFill>
                  <a:srgbClr val="FFFFFF"/>
                </a:solidFill>
                <a:effectLst/>
                <a:uLnTx/>
                <a:uFillTx/>
                <a:latin typeface="Segoe UI"/>
                <a:ea typeface="+mn-ea"/>
                <a:cs typeface="+mn-cs"/>
              </a:rPr>
              <a:t>2</a:t>
            </a:r>
          </a:p>
        </p:txBody>
      </p:sp>
      <p:sp>
        <p:nvSpPr>
          <p:cNvPr id="32" name="Oval 181">
            <a:extLst>
              <a:ext uri="{FF2B5EF4-FFF2-40B4-BE49-F238E27FC236}">
                <a16:creationId xmlns:a16="http://schemas.microsoft.com/office/drawing/2014/main" id="{0E486432-EB3F-4AD0-9AC6-76C380AE8C3B}"/>
              </a:ext>
            </a:extLst>
          </p:cNvPr>
          <p:cNvSpPr/>
          <p:nvPr/>
        </p:nvSpPr>
        <p:spPr bwMode="auto">
          <a:xfrm>
            <a:off x="8698994" y="1853924"/>
            <a:ext cx="1607824" cy="1607824"/>
          </a:xfrm>
          <a:prstGeom prst="ellipse">
            <a:avLst/>
          </a:prstGeom>
          <a:solidFill>
            <a:srgbClr val="0078D7"/>
          </a:solidFill>
          <a:ln w="28575" cap="flat" cmpd="sng" algn="ctr">
            <a:solidFill>
              <a:schemeClr val="bg1"/>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90000"/>
              </a:lnSpc>
              <a:spcBef>
                <a:spcPct val="0"/>
              </a:spcBef>
              <a:spcAft>
                <a:spcPct val="0"/>
              </a:spcAft>
              <a:buClrTx/>
              <a:buSzTx/>
              <a:buFontTx/>
              <a:buNone/>
              <a:tabLst/>
              <a:defRPr/>
            </a:pPr>
            <a:endParaRPr kumimoji="0" lang="en-US" sz="27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ZoneTexte 36">
            <a:extLst>
              <a:ext uri="{FF2B5EF4-FFF2-40B4-BE49-F238E27FC236}">
                <a16:creationId xmlns:a16="http://schemas.microsoft.com/office/drawing/2014/main" id="{DCD41032-B680-4F37-BF70-F2EC40F32DB1}"/>
              </a:ext>
            </a:extLst>
          </p:cNvPr>
          <p:cNvSpPr txBox="1"/>
          <p:nvPr/>
        </p:nvSpPr>
        <p:spPr>
          <a:xfrm>
            <a:off x="8908535" y="2060506"/>
            <a:ext cx="1188743" cy="137587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fr-FR" sz="7842" b="1" i="0" u="none" strike="noStrike" kern="1200" cap="none" spc="0" normalizeH="0" baseline="0" noProof="0">
                <a:ln>
                  <a:noFill/>
                </a:ln>
                <a:solidFill>
                  <a:srgbClr val="FFFFFF"/>
                </a:solidFill>
                <a:effectLst/>
                <a:uLnTx/>
                <a:uFillTx/>
                <a:latin typeface="Segoe UI"/>
                <a:ea typeface="+mn-ea"/>
                <a:cs typeface="+mn-cs"/>
              </a:rPr>
              <a:t>3</a:t>
            </a:r>
          </a:p>
        </p:txBody>
      </p:sp>
      <p:sp>
        <p:nvSpPr>
          <p:cNvPr id="5" name="Espace réservé du texte 4">
            <a:extLst>
              <a:ext uri="{FF2B5EF4-FFF2-40B4-BE49-F238E27FC236}">
                <a16:creationId xmlns:a16="http://schemas.microsoft.com/office/drawing/2014/main" id="{77F73C14-CAC3-4981-9325-CF33DB88FD79}"/>
              </a:ext>
            </a:extLst>
          </p:cNvPr>
          <p:cNvSpPr>
            <a:spLocks noGrp="1"/>
          </p:cNvSpPr>
          <p:nvPr>
            <p:ph type="body" sz="quarter" idx="13"/>
          </p:nvPr>
        </p:nvSpPr>
        <p:spPr/>
        <p:txBody>
          <a:bodyPr/>
          <a:lstStyle/>
          <a:p>
            <a:r>
              <a:rPr lang="en-US"/>
              <a:t>Establish a containment model for account privileges</a:t>
            </a:r>
            <a:endParaRPr lang="fr-FR"/>
          </a:p>
        </p:txBody>
      </p:sp>
      <p:sp>
        <p:nvSpPr>
          <p:cNvPr id="2" name="Rectangle 1">
            <a:extLst>
              <a:ext uri="{FF2B5EF4-FFF2-40B4-BE49-F238E27FC236}">
                <a16:creationId xmlns:a16="http://schemas.microsoft.com/office/drawing/2014/main" id="{7E7D5E7C-3F48-4ADD-A2A1-AEAD4D65A8AB}"/>
              </a:ext>
            </a:extLst>
          </p:cNvPr>
          <p:cNvSpPr/>
          <p:nvPr/>
        </p:nvSpPr>
        <p:spPr>
          <a:xfrm>
            <a:off x="324465" y="5694177"/>
            <a:ext cx="11867532" cy="369332"/>
          </a:xfrm>
          <a:prstGeom prst="rect">
            <a:avLst/>
          </a:prstGeom>
        </p:spPr>
        <p:txBody>
          <a:bodyPr wrap="square">
            <a:spAutoFit/>
          </a:bodyPr>
          <a:lstStyle/>
          <a:p>
            <a:r>
              <a:rPr lang="en-US" b="1" kern="0">
                <a:solidFill>
                  <a:srgbClr val="0179D7"/>
                </a:solidFill>
                <a:latin typeface="Segoe UI Semilight"/>
              </a:rPr>
              <a:t>the attacker cannot steal domain accounts that have never been used to sign on to the compromised computer</a:t>
            </a:r>
          </a:p>
        </p:txBody>
      </p:sp>
    </p:spTree>
    <p:extLst>
      <p:ext uri="{BB962C8B-B14F-4D97-AF65-F5344CB8AC3E}">
        <p14:creationId xmlns:p14="http://schemas.microsoft.com/office/powerpoint/2010/main" val="4136905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8BD6B0E9-EB57-4AE2-BC8B-37171FBDE0CB}"/>
              </a:ext>
            </a:extLst>
          </p:cNvPr>
          <p:cNvSpPr>
            <a:spLocks noGrp="1"/>
          </p:cNvSpPr>
          <p:nvPr>
            <p:ph type="sldNum" sz="quarter" idx="12"/>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mn-cs"/>
            </a:endParaRPr>
          </a:p>
        </p:txBody>
      </p:sp>
      <p:sp>
        <p:nvSpPr>
          <p:cNvPr id="9" name="Rectangle 2">
            <a:extLst>
              <a:ext uri="{FF2B5EF4-FFF2-40B4-BE49-F238E27FC236}">
                <a16:creationId xmlns:a16="http://schemas.microsoft.com/office/drawing/2014/main" id="{11E95314-1B60-40ED-98D9-11DA509E9E1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10" name="Objet 9">
            <a:extLst>
              <a:ext uri="{FF2B5EF4-FFF2-40B4-BE49-F238E27FC236}">
                <a16:creationId xmlns:a16="http://schemas.microsoft.com/office/drawing/2014/main" id="{8C827B68-80F8-4B4C-BBE7-6FA8BC84E703}"/>
              </a:ext>
            </a:extLst>
          </p:cNvPr>
          <p:cNvGraphicFramePr>
            <a:graphicFrameLocks noChangeAspect="1"/>
          </p:cNvGraphicFramePr>
          <p:nvPr/>
        </p:nvGraphicFramePr>
        <p:xfrm>
          <a:off x="1959428" y="-104503"/>
          <a:ext cx="7950926" cy="6311693"/>
        </p:xfrm>
        <a:graphic>
          <a:graphicData uri="http://schemas.openxmlformats.org/presentationml/2006/ole">
            <mc:AlternateContent xmlns:mc="http://schemas.openxmlformats.org/markup-compatibility/2006">
              <mc:Choice xmlns:v="urn:schemas-microsoft-com:vml" Requires="v">
                <p:oleObj spid="_x0000_s1033" name="Visio" r:id="rId3" imgW="7353177" imgH="5848514" progId="Visio.Drawing.15">
                  <p:embed/>
                </p:oleObj>
              </mc:Choice>
              <mc:Fallback>
                <p:oleObj name="Visio" r:id="rId3" imgW="7353177" imgH="5848514" progId="Visio.Drawing.15">
                  <p:embed/>
                  <p:pic>
                    <p:nvPicPr>
                      <p:cNvPr id="10" name="Objet 9">
                        <a:extLst>
                          <a:ext uri="{FF2B5EF4-FFF2-40B4-BE49-F238E27FC236}">
                            <a16:creationId xmlns:a16="http://schemas.microsoft.com/office/drawing/2014/main" id="{8C827B68-80F8-4B4C-BBE7-6FA8BC84E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28" y="-104503"/>
                        <a:ext cx="7950926" cy="6311693"/>
                      </a:xfrm>
                      <a:prstGeom prst="rect">
                        <a:avLst/>
                      </a:prstGeom>
                      <a:noFill/>
                    </p:spPr>
                  </p:pic>
                </p:oleObj>
              </mc:Fallback>
            </mc:AlternateContent>
          </a:graphicData>
        </a:graphic>
      </p:graphicFrame>
    </p:spTree>
    <p:extLst>
      <p:ext uri="{BB962C8B-B14F-4D97-AF65-F5344CB8AC3E}">
        <p14:creationId xmlns:p14="http://schemas.microsoft.com/office/powerpoint/2010/main" val="36949533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43">
            <a:extLst>
              <a:ext uri="{FF2B5EF4-FFF2-40B4-BE49-F238E27FC236}">
                <a16:creationId xmlns:a16="http://schemas.microsoft.com/office/drawing/2014/main" id="{7F6451A2-3082-467B-AA82-4C0C729C804E}"/>
              </a:ext>
            </a:extLst>
          </p:cNvPr>
          <p:cNvSpPr txBox="1"/>
          <p:nvPr/>
        </p:nvSpPr>
        <p:spPr>
          <a:xfrm>
            <a:off x="488960" y="3939736"/>
            <a:ext cx="3667192" cy="7554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defPPr>
              <a:defRPr lang="en-US"/>
            </a:defPPr>
            <a:lvl1pPr marR="0" lvl="0" indent="0" algn="ctr" defTabSz="895579" fontAlgn="auto">
              <a:spcBef>
                <a:spcPts val="0"/>
              </a:spcBef>
              <a:spcAft>
                <a:spcPts val="0"/>
              </a:spcAft>
              <a:buClrTx/>
              <a:buSzTx/>
              <a:buFontTx/>
              <a:buNone/>
              <a:tabLst/>
              <a:defRPr sz="2000" kern="0">
                <a:gradFill>
                  <a:gsLst>
                    <a:gs pos="0">
                      <a:srgbClr val="FFFFFF"/>
                    </a:gs>
                    <a:gs pos="100000">
                      <a:srgbClr val="FFFFFF"/>
                    </a:gs>
                  </a:gsLst>
                  <a:lin ang="5400000" scaled="0"/>
                </a:gradFill>
                <a:latin typeface="Segoe UI Semi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568">
                <a:solidFill>
                  <a:srgbClr val="0179D7"/>
                </a:solidFill>
              </a:rPr>
              <a:t>Limit the number of hosts on which administrative credentials are exposed.</a:t>
            </a:r>
          </a:p>
        </p:txBody>
      </p:sp>
      <p:sp>
        <p:nvSpPr>
          <p:cNvPr id="30" name="Rectangle 29">
            <a:extLst>
              <a:ext uri="{FF2B5EF4-FFF2-40B4-BE49-F238E27FC236}">
                <a16:creationId xmlns:a16="http://schemas.microsoft.com/office/drawing/2014/main" id="{900FBE1C-A7C7-4DDA-9228-21E207F1792D}"/>
              </a:ext>
            </a:extLst>
          </p:cNvPr>
          <p:cNvSpPr/>
          <p:nvPr/>
        </p:nvSpPr>
        <p:spPr bwMode="auto">
          <a:xfrm>
            <a:off x="4527058" y="3939736"/>
            <a:ext cx="2712654" cy="7554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p>
            <a:pPr lvl="0" defTabSz="877936">
              <a:defRPr/>
            </a:pPr>
            <a:r>
              <a:rPr lang="en-US" sz="1568" kern="0">
                <a:solidFill>
                  <a:srgbClr val="0179D7"/>
                </a:solidFill>
                <a:latin typeface="Segoe UI Semilight"/>
              </a:rPr>
              <a:t>Limit role privileges to the minimum required.</a:t>
            </a:r>
          </a:p>
        </p:txBody>
      </p:sp>
      <p:sp>
        <p:nvSpPr>
          <p:cNvPr id="31" name="Rectangle 30">
            <a:extLst>
              <a:ext uri="{FF2B5EF4-FFF2-40B4-BE49-F238E27FC236}">
                <a16:creationId xmlns:a16="http://schemas.microsoft.com/office/drawing/2014/main" id="{9653DA27-B5E7-4061-90ED-75153D411E72}"/>
              </a:ext>
            </a:extLst>
          </p:cNvPr>
          <p:cNvSpPr/>
          <p:nvPr/>
        </p:nvSpPr>
        <p:spPr bwMode="auto">
          <a:xfrm>
            <a:off x="7932003" y="3939736"/>
            <a:ext cx="3477041" cy="12380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919" tIns="135135" rIns="168919" bIns="135135" numCol="1" spcCol="0" rtlCol="0" fromWordArt="0" anchor="t" anchorCtr="0" forceAA="0" compatLnSpc="1">
            <a:prstTxWarp prst="textNoShape">
              <a:avLst/>
            </a:prstTxWarp>
            <a:spAutoFit/>
          </a:bodyPr>
          <a:lstStyle/>
          <a:p>
            <a:pPr lvl="0" defTabSz="877936"/>
            <a:r>
              <a:rPr lang="en-US" sz="1568" kern="0">
                <a:solidFill>
                  <a:srgbClr val="0179D7"/>
                </a:solidFill>
                <a:latin typeface="Segoe UI Semilight"/>
              </a:rPr>
              <a:t>Ensure that IT pros don’t perform administrative tasks on hosts used for standard user activities (for example, email and web browsing).</a:t>
            </a:r>
          </a:p>
        </p:txBody>
      </p:sp>
      <p:cxnSp>
        <p:nvCxnSpPr>
          <p:cNvPr id="38" name="Straight Connector 11">
            <a:extLst>
              <a:ext uri="{FF2B5EF4-FFF2-40B4-BE49-F238E27FC236}">
                <a16:creationId xmlns:a16="http://schemas.microsoft.com/office/drawing/2014/main" id="{49222471-3BD8-4EC7-B581-310DCB5F7BD3}"/>
              </a:ext>
            </a:extLst>
          </p:cNvPr>
          <p:cNvCxnSpPr>
            <a:cxnSpLocks/>
          </p:cNvCxnSpPr>
          <p:nvPr/>
        </p:nvCxnSpPr>
        <p:spPr>
          <a:xfrm>
            <a:off x="448213" y="1509178"/>
            <a:ext cx="0" cy="1202691"/>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11">
            <a:extLst>
              <a:ext uri="{FF2B5EF4-FFF2-40B4-BE49-F238E27FC236}">
                <a16:creationId xmlns:a16="http://schemas.microsoft.com/office/drawing/2014/main" id="{77D86FF2-3733-4CA1-B9AA-929D68E20390}"/>
              </a:ext>
            </a:extLst>
          </p:cNvPr>
          <p:cNvCxnSpPr>
            <a:cxnSpLocks/>
          </p:cNvCxnSpPr>
          <p:nvPr/>
        </p:nvCxnSpPr>
        <p:spPr>
          <a:xfrm>
            <a:off x="448213" y="2711868"/>
            <a:ext cx="914380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151">
            <a:extLst>
              <a:ext uri="{FF2B5EF4-FFF2-40B4-BE49-F238E27FC236}">
                <a16:creationId xmlns:a16="http://schemas.microsoft.com/office/drawing/2014/main" id="{08C38C55-F593-43D7-A98C-F3D9C6CDA14D}"/>
              </a:ext>
            </a:extLst>
          </p:cNvPr>
          <p:cNvSpPr/>
          <p:nvPr/>
        </p:nvSpPr>
        <p:spPr bwMode="auto">
          <a:xfrm>
            <a:off x="1525017" y="1853925"/>
            <a:ext cx="1725504" cy="1725504"/>
          </a:xfrm>
          <a:prstGeom prst="ellipse">
            <a:avLst/>
          </a:prstGeom>
          <a:solidFill>
            <a:srgbClr val="0078D7"/>
          </a:solidFill>
          <a:ln w="28575" cap="flat" cmpd="sng" algn="ctr">
            <a:solidFill>
              <a:srgbClr val="FFFFFF"/>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90000"/>
              </a:lnSpc>
              <a:spcBef>
                <a:spcPct val="0"/>
              </a:spcBef>
              <a:spcAft>
                <a:spcPct val="0"/>
              </a:spcAft>
              <a:buClrTx/>
              <a:buSzTx/>
              <a:buFontTx/>
              <a:buNone/>
              <a:tabLst/>
              <a:defRPr/>
            </a:pPr>
            <a:endParaRPr kumimoji="0" lang="en-US" sz="27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175">
            <a:extLst>
              <a:ext uri="{FF2B5EF4-FFF2-40B4-BE49-F238E27FC236}">
                <a16:creationId xmlns:a16="http://schemas.microsoft.com/office/drawing/2014/main" id="{C2A6CC6B-3072-4D00-88FA-61272ED9FFEE}"/>
              </a:ext>
            </a:extLst>
          </p:cNvPr>
          <p:cNvSpPr/>
          <p:nvPr/>
        </p:nvSpPr>
        <p:spPr bwMode="auto">
          <a:xfrm>
            <a:off x="5105611" y="1853925"/>
            <a:ext cx="1738295" cy="1738295"/>
          </a:xfrm>
          <a:prstGeom prst="ellipse">
            <a:avLst/>
          </a:prstGeom>
          <a:solidFill>
            <a:srgbClr val="0078D7"/>
          </a:solidFill>
          <a:ln w="28575" cap="flat" cmpd="sng" algn="ctr">
            <a:solidFill>
              <a:srgbClr val="FFFFFF"/>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90000"/>
              </a:lnSpc>
              <a:spcBef>
                <a:spcPct val="0"/>
              </a:spcBef>
              <a:spcAft>
                <a:spcPct val="0"/>
              </a:spcAft>
              <a:buClrTx/>
              <a:buSzTx/>
              <a:buFontTx/>
              <a:buNone/>
              <a:tabLst/>
              <a:defRPr/>
            </a:pPr>
            <a:endParaRPr kumimoji="0" lang="en-US" sz="27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ZoneTexte 34">
            <a:extLst>
              <a:ext uri="{FF2B5EF4-FFF2-40B4-BE49-F238E27FC236}">
                <a16:creationId xmlns:a16="http://schemas.microsoft.com/office/drawing/2014/main" id="{3ACF840E-DCA9-4FE3-87D5-FCAD8214B301}"/>
              </a:ext>
            </a:extLst>
          </p:cNvPr>
          <p:cNvSpPr txBox="1"/>
          <p:nvPr/>
        </p:nvSpPr>
        <p:spPr>
          <a:xfrm>
            <a:off x="1793397" y="2060506"/>
            <a:ext cx="1188743" cy="137587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fr-FR" sz="7842" b="1" i="0" u="none" strike="noStrike" kern="1200" cap="none" spc="0" normalizeH="0" baseline="0" noProof="0">
                <a:ln>
                  <a:noFill/>
                </a:ln>
                <a:solidFill>
                  <a:srgbClr val="FFFFFF"/>
                </a:solidFill>
                <a:effectLst/>
                <a:uLnTx/>
                <a:uFillTx/>
                <a:latin typeface="Segoe UI"/>
                <a:ea typeface="+mn-ea"/>
                <a:cs typeface="+mn-cs"/>
              </a:rPr>
              <a:t>1</a:t>
            </a:r>
          </a:p>
        </p:txBody>
      </p:sp>
      <p:sp>
        <p:nvSpPr>
          <p:cNvPr id="36" name="ZoneTexte 35">
            <a:extLst>
              <a:ext uri="{FF2B5EF4-FFF2-40B4-BE49-F238E27FC236}">
                <a16:creationId xmlns:a16="http://schemas.microsoft.com/office/drawing/2014/main" id="{AB839DE4-C364-4CB9-B3A2-7BD4A7BF49A3}"/>
              </a:ext>
            </a:extLst>
          </p:cNvPr>
          <p:cNvSpPr txBox="1"/>
          <p:nvPr/>
        </p:nvSpPr>
        <p:spPr>
          <a:xfrm>
            <a:off x="5380386" y="2060506"/>
            <a:ext cx="1188743" cy="137587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fr-FR" sz="7842" b="1" i="0" u="none" strike="noStrike" kern="1200" cap="none" spc="0" normalizeH="0" baseline="0" noProof="0">
                <a:ln>
                  <a:noFill/>
                </a:ln>
                <a:solidFill>
                  <a:srgbClr val="FFFFFF"/>
                </a:solidFill>
                <a:effectLst/>
                <a:uLnTx/>
                <a:uFillTx/>
                <a:latin typeface="Segoe UI"/>
                <a:ea typeface="+mn-ea"/>
                <a:cs typeface="+mn-cs"/>
              </a:rPr>
              <a:t>2</a:t>
            </a:r>
          </a:p>
        </p:txBody>
      </p:sp>
      <p:sp>
        <p:nvSpPr>
          <p:cNvPr id="32" name="Oval 181">
            <a:extLst>
              <a:ext uri="{FF2B5EF4-FFF2-40B4-BE49-F238E27FC236}">
                <a16:creationId xmlns:a16="http://schemas.microsoft.com/office/drawing/2014/main" id="{0E486432-EB3F-4AD0-9AC6-76C380AE8C3B}"/>
              </a:ext>
            </a:extLst>
          </p:cNvPr>
          <p:cNvSpPr/>
          <p:nvPr/>
        </p:nvSpPr>
        <p:spPr bwMode="auto">
          <a:xfrm>
            <a:off x="8698994" y="1853924"/>
            <a:ext cx="1607824" cy="1607824"/>
          </a:xfrm>
          <a:prstGeom prst="ellipse">
            <a:avLst/>
          </a:prstGeom>
          <a:solidFill>
            <a:srgbClr val="0078D7"/>
          </a:solidFill>
          <a:ln w="28575" cap="flat" cmpd="sng" algn="ctr">
            <a:solidFill>
              <a:schemeClr val="bg1"/>
            </a:solidFill>
            <a:prstDash val="solid"/>
            <a:miter lim="800000"/>
          </a:ln>
          <a:effectLst/>
        </p:spPr>
        <p:txBody>
          <a:bodyPr rot="0" spcFirstLastPara="0" vertOverflow="overflow" horzOverflow="overflow" vert="horz" wrap="square" lIns="210875" tIns="168699" rIns="210875" bIns="168699" numCol="1" spcCol="0" rtlCol="0" fromWordArt="0" anchor="t" anchorCtr="0" forceAA="0" compatLnSpc="1">
            <a:prstTxWarp prst="textNoShape">
              <a:avLst/>
            </a:prstTxWarp>
            <a:noAutofit/>
          </a:bodyPr>
          <a:lstStyle/>
          <a:p>
            <a:pPr marL="0" marR="0" lvl="0" indent="0" algn="ctr" defTabSz="1075108" rtl="0" eaLnBrk="1" fontAlgn="base" latinLnBrk="0" hangingPunct="1">
              <a:lnSpc>
                <a:spcPct val="90000"/>
              </a:lnSpc>
              <a:spcBef>
                <a:spcPct val="0"/>
              </a:spcBef>
              <a:spcAft>
                <a:spcPct val="0"/>
              </a:spcAft>
              <a:buClrTx/>
              <a:buSzTx/>
              <a:buFontTx/>
              <a:buNone/>
              <a:tabLst/>
              <a:defRPr/>
            </a:pPr>
            <a:endParaRPr kumimoji="0" lang="en-US" sz="27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ZoneTexte 36">
            <a:extLst>
              <a:ext uri="{FF2B5EF4-FFF2-40B4-BE49-F238E27FC236}">
                <a16:creationId xmlns:a16="http://schemas.microsoft.com/office/drawing/2014/main" id="{DCD41032-B680-4F37-BF70-F2EC40F32DB1}"/>
              </a:ext>
            </a:extLst>
          </p:cNvPr>
          <p:cNvSpPr txBox="1"/>
          <p:nvPr/>
        </p:nvSpPr>
        <p:spPr>
          <a:xfrm>
            <a:off x="8908535" y="2060506"/>
            <a:ext cx="1188743" cy="137587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fr-FR" sz="7842" b="1" i="0" u="none" strike="noStrike" kern="1200" cap="none" spc="0" normalizeH="0" baseline="0" noProof="0">
                <a:ln>
                  <a:noFill/>
                </a:ln>
                <a:solidFill>
                  <a:srgbClr val="FFFFFF"/>
                </a:solidFill>
                <a:effectLst/>
                <a:uLnTx/>
                <a:uFillTx/>
                <a:latin typeface="Segoe UI"/>
                <a:ea typeface="+mn-ea"/>
                <a:cs typeface="+mn-cs"/>
              </a:rPr>
              <a:t>3</a:t>
            </a:r>
          </a:p>
        </p:txBody>
      </p:sp>
      <p:sp>
        <p:nvSpPr>
          <p:cNvPr id="5" name="Espace réservé du texte 4">
            <a:extLst>
              <a:ext uri="{FF2B5EF4-FFF2-40B4-BE49-F238E27FC236}">
                <a16:creationId xmlns:a16="http://schemas.microsoft.com/office/drawing/2014/main" id="{77F73C14-CAC3-4981-9325-CF33DB88FD79}"/>
              </a:ext>
            </a:extLst>
          </p:cNvPr>
          <p:cNvSpPr>
            <a:spLocks noGrp="1"/>
          </p:cNvSpPr>
          <p:nvPr>
            <p:ph type="body" sz="quarter" idx="13"/>
          </p:nvPr>
        </p:nvSpPr>
        <p:spPr/>
        <p:txBody>
          <a:bodyPr/>
          <a:lstStyle/>
          <a:p>
            <a:r>
              <a:rPr lang="en-US"/>
              <a:t>Implement administrative practices</a:t>
            </a:r>
            <a:endParaRPr lang="fr-FR"/>
          </a:p>
        </p:txBody>
      </p:sp>
      <p:sp>
        <p:nvSpPr>
          <p:cNvPr id="2" name="Rectangle 1">
            <a:extLst>
              <a:ext uri="{FF2B5EF4-FFF2-40B4-BE49-F238E27FC236}">
                <a16:creationId xmlns:a16="http://schemas.microsoft.com/office/drawing/2014/main" id="{7E7D5E7C-3F48-4ADD-A2A1-AEAD4D65A8AB}"/>
              </a:ext>
            </a:extLst>
          </p:cNvPr>
          <p:cNvSpPr/>
          <p:nvPr/>
        </p:nvSpPr>
        <p:spPr>
          <a:xfrm>
            <a:off x="324465" y="5694177"/>
            <a:ext cx="11867532" cy="646331"/>
          </a:xfrm>
          <a:prstGeom prst="rect">
            <a:avLst/>
          </a:prstGeom>
        </p:spPr>
        <p:txBody>
          <a:bodyPr wrap="square">
            <a:spAutoFit/>
          </a:bodyPr>
          <a:lstStyle/>
          <a:p>
            <a:r>
              <a:rPr lang="en-US" b="1" kern="0">
                <a:solidFill>
                  <a:srgbClr val="0179D7"/>
                </a:solidFill>
                <a:latin typeface="Segoe UI Semilight"/>
              </a:rPr>
              <a:t>Containing credential theft risk for administrative accounts typically requires reshaping administrative practices to limit exposure to attackers.</a:t>
            </a:r>
          </a:p>
        </p:txBody>
      </p:sp>
    </p:spTree>
    <p:extLst>
      <p:ext uri="{BB962C8B-B14F-4D97-AF65-F5344CB8AC3E}">
        <p14:creationId xmlns:p14="http://schemas.microsoft.com/office/powerpoint/2010/main" val="45612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Enforce logon restrictions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310523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a:latin typeface="+mn-lt"/>
              </a:rPr>
              <a:t>Enforce logon restrictions to ensure that:</a:t>
            </a:r>
          </a:p>
          <a:p>
            <a:pPr marL="0" indent="0" algn="just">
              <a:buNone/>
            </a:pPr>
            <a:endParaRPr lang="en-US" sz="1800">
              <a:latin typeface="+mn-lt"/>
            </a:endParaRPr>
          </a:p>
          <a:p>
            <a:pPr algn="just"/>
            <a:r>
              <a:rPr lang="en-US" sz="1800">
                <a:latin typeface="+mn-lt"/>
              </a:rPr>
              <a:t>Domain admins (tier 0) cannot log on to enterprise servers (tier 1) and standard user workstations (tier 2).</a:t>
            </a:r>
          </a:p>
          <a:p>
            <a:pPr algn="just"/>
            <a:endParaRPr lang="en-US" sz="1800">
              <a:latin typeface="+mn-lt"/>
            </a:endParaRPr>
          </a:p>
          <a:p>
            <a:pPr algn="just"/>
            <a:r>
              <a:rPr lang="en-US" sz="1800">
                <a:latin typeface="+mn-lt"/>
              </a:rPr>
              <a:t>Server administrators (tier 1) cannot log on to standard user workstations (tier 2).</a:t>
            </a:r>
          </a:p>
          <a:p>
            <a:pPr algn="just"/>
            <a:endParaRPr lang="en-US" sz="1800">
              <a:latin typeface="+mn-lt"/>
            </a:endParaRPr>
          </a:p>
          <a:p>
            <a:pPr marL="0" indent="0" algn="just">
              <a:buNone/>
            </a:pPr>
            <a:r>
              <a:rPr lang="en-US" sz="1800" b="1" kern="0">
                <a:solidFill>
                  <a:srgbClr val="0179D7"/>
                </a:solidFill>
                <a:latin typeface="Segoe UI Semilight"/>
              </a:rPr>
              <a:t>Do not add server administrators to the Domain Admin group. Personnel who are responsible for managing domain controllers and enterprise servers should have separate accounts to do so.</a:t>
            </a:r>
          </a:p>
          <a:p>
            <a:pPr lvl="0">
              <a:buFont typeface="Wingdings" panose="05000000000000000000" pitchFamily="2" charset="2"/>
              <a:buChar char="§"/>
              <a:defRPr/>
            </a:pPr>
            <a:endParaRPr lang="en-US" sz="3529">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6291113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Enforce logon restrictions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493342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a:latin typeface="+mn-lt"/>
              </a:rPr>
              <a:t>Group Policy logon rights restrictions:</a:t>
            </a:r>
          </a:p>
          <a:p>
            <a:pPr marL="0" indent="0" algn="just">
              <a:buNone/>
            </a:pPr>
            <a:endParaRPr lang="en-US" sz="1800">
              <a:latin typeface="+mn-lt"/>
            </a:endParaRPr>
          </a:p>
          <a:p>
            <a:pPr algn="just"/>
            <a:r>
              <a:rPr lang="en-US" sz="1800">
                <a:latin typeface="+mn-lt"/>
              </a:rPr>
              <a:t>Deny access to this computer from the network </a:t>
            </a:r>
          </a:p>
          <a:p>
            <a:pPr algn="just"/>
            <a:r>
              <a:rPr lang="en-US" sz="1800">
                <a:latin typeface="+mn-lt"/>
              </a:rPr>
              <a:t>Deny logon as a batch job </a:t>
            </a:r>
          </a:p>
          <a:p>
            <a:pPr algn="just"/>
            <a:r>
              <a:rPr lang="en-US" sz="1800">
                <a:latin typeface="+mn-lt"/>
              </a:rPr>
              <a:t>Deny logon as a service </a:t>
            </a:r>
          </a:p>
          <a:p>
            <a:pPr algn="just"/>
            <a:r>
              <a:rPr lang="en-US" sz="1800">
                <a:latin typeface="+mn-lt"/>
              </a:rPr>
              <a:t>Deny logon locally </a:t>
            </a:r>
          </a:p>
          <a:p>
            <a:pPr algn="just"/>
            <a:r>
              <a:rPr lang="en-US" sz="1800">
                <a:latin typeface="+mn-lt"/>
              </a:rPr>
              <a:t>Deny logon through Remote Desktop</a:t>
            </a:r>
          </a:p>
          <a:p>
            <a:pPr marL="0" indent="0" algn="just">
              <a:buNone/>
            </a:pPr>
            <a:endParaRPr lang="en-US" sz="1800">
              <a:latin typeface="+mn-lt"/>
            </a:endParaRPr>
          </a:p>
          <a:p>
            <a:pPr marL="0" indent="0" algn="just">
              <a:buNone/>
            </a:pPr>
            <a:r>
              <a:rPr lang="en-US" sz="1800">
                <a:latin typeface="+mn-lt"/>
              </a:rPr>
              <a:t>Authentication policies and silos.</a:t>
            </a:r>
          </a:p>
          <a:p>
            <a:pPr marL="0" indent="0" algn="just">
              <a:buNone/>
            </a:pPr>
            <a:endParaRPr lang="en-US" sz="1800">
              <a:latin typeface="+mn-lt"/>
            </a:endParaRPr>
          </a:p>
          <a:p>
            <a:pPr marL="0" indent="0" algn="just">
              <a:buNone/>
            </a:pPr>
            <a:r>
              <a:rPr lang="en-US" sz="1800">
                <a:latin typeface="+mn-lt"/>
              </a:rPr>
              <a:t>Selective authentication (if the account is in another domain, such as a dedicated admin forest).</a:t>
            </a:r>
          </a:p>
          <a:p>
            <a:pPr marL="0" indent="0" algn="just">
              <a:buNone/>
            </a:pPr>
            <a:endParaRPr lang="en-US" sz="1800">
              <a:latin typeface="+mn-lt"/>
            </a:endParaRPr>
          </a:p>
          <a:p>
            <a:pPr marL="0" indent="0" algn="just">
              <a:buNone/>
            </a:pPr>
            <a:r>
              <a:rPr lang="en-US" sz="1800">
                <a:latin typeface="+mn-lt"/>
              </a:rPr>
              <a:t>For more information about these policy settings, see </a:t>
            </a:r>
            <a:r>
              <a:rPr lang="en-US" sz="1800">
                <a:solidFill>
                  <a:srgbClr val="3F3F3F"/>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User Rights Assignment</a:t>
            </a:r>
            <a:r>
              <a:rPr lang="en-US" sz="1800">
                <a:solidFill>
                  <a:srgbClr val="3F3F3F"/>
                </a:solidFill>
                <a:latin typeface="Segoe UI" panose="020B0502040204020203" pitchFamily="34" charset="0"/>
                <a:cs typeface="Segoe UI" panose="020B0502040204020203" pitchFamily="34" charset="0"/>
              </a:rPr>
              <a:t> and </a:t>
            </a:r>
            <a:r>
              <a:rPr lang="en-US" sz="1800">
                <a:solidFill>
                  <a:srgbClr val="3F3F3F"/>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Authentication Policies and Authentication Policy Silos</a:t>
            </a:r>
            <a:endParaRPr lang="en-US" sz="1800">
              <a:latin typeface="+mn-lt"/>
            </a:endParaRPr>
          </a:p>
          <a:p>
            <a:pPr lvl="0">
              <a:buFont typeface="Wingdings" panose="05000000000000000000" pitchFamily="2" charset="2"/>
              <a:buChar char="§"/>
              <a:defRPr/>
            </a:pPr>
            <a:endParaRPr lang="en-US" sz="3529">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22774556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Enforce logon restrictions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279405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
              <a:defRPr/>
            </a:pPr>
            <a:r>
              <a:rPr lang="en-US" sz="2400">
                <a:gradFill>
                  <a:gsLst>
                    <a:gs pos="1250">
                      <a:srgbClr val="505050"/>
                    </a:gs>
                    <a:gs pos="100000">
                      <a:srgbClr val="505050"/>
                    </a:gs>
                  </a:gsLst>
                  <a:lin ang="5400000" scaled="0"/>
                </a:gradFill>
                <a:latin typeface="+mn-lt"/>
              </a:rPr>
              <a:t>Implement temporary admin privileges and passwords.</a:t>
            </a:r>
          </a:p>
          <a:p>
            <a:pPr>
              <a:buFont typeface="Wingdings" panose="05000000000000000000" pitchFamily="2" charset="2"/>
              <a:buChar char="§"/>
              <a:defRPr/>
            </a:pPr>
            <a:r>
              <a:rPr lang="en-US" sz="2400">
                <a:gradFill>
                  <a:gsLst>
                    <a:gs pos="1250">
                      <a:srgbClr val="505050"/>
                    </a:gs>
                    <a:gs pos="100000">
                      <a:srgbClr val="505050"/>
                    </a:gs>
                  </a:gsLst>
                  <a:lin ang="5400000" scaled="0"/>
                </a:gradFill>
                <a:latin typeface="+mn-lt"/>
              </a:rPr>
              <a:t>Implement mechanisms to rotate password or just-in-time access.</a:t>
            </a:r>
          </a:p>
          <a:p>
            <a:pPr>
              <a:buFont typeface="Wingdings" panose="05000000000000000000" pitchFamily="2" charset="2"/>
              <a:buChar char="§"/>
              <a:defRPr/>
            </a:pPr>
            <a:r>
              <a:rPr lang="en-US" sz="2400">
                <a:gradFill>
                  <a:gsLst>
                    <a:gs pos="1250">
                      <a:srgbClr val="505050"/>
                    </a:gs>
                    <a:gs pos="100000">
                      <a:srgbClr val="505050"/>
                    </a:gs>
                  </a:gsLst>
                  <a:lin ang="5400000" scaled="0"/>
                </a:gradFill>
                <a:latin typeface="+mn-lt"/>
              </a:rPr>
              <a:t>Implement a dedicated administrative forest. </a:t>
            </a:r>
          </a:p>
          <a:p>
            <a:pPr>
              <a:buFont typeface="Wingdings" panose="05000000000000000000" pitchFamily="2" charset="2"/>
              <a:buChar char="§"/>
              <a:defRPr/>
            </a:pPr>
            <a:r>
              <a:rPr lang="en-US" sz="2400">
                <a:gradFill>
                  <a:gsLst>
                    <a:gs pos="1250">
                      <a:srgbClr val="505050"/>
                    </a:gs>
                    <a:gs pos="100000">
                      <a:srgbClr val="505050"/>
                    </a:gs>
                  </a:gsLst>
                  <a:lin ang="5400000" scaled="0"/>
                </a:gradFill>
                <a:latin typeface="+mn-lt"/>
              </a:rPr>
              <a:t>Implement network segmentation for client, server, and domain isolation.</a:t>
            </a:r>
          </a:p>
          <a:p>
            <a:pPr>
              <a:buFont typeface="Wingdings" panose="05000000000000000000" pitchFamily="2" charset="2"/>
              <a:buChar char="§"/>
              <a:defRPr/>
            </a:pPr>
            <a:r>
              <a:rPr lang="en-US" sz="2400">
                <a:gradFill>
                  <a:gsLst>
                    <a:gs pos="1250">
                      <a:srgbClr val="505050"/>
                    </a:gs>
                    <a:gs pos="100000">
                      <a:srgbClr val="505050"/>
                    </a:gs>
                  </a:gsLst>
                  <a:lin ang="5400000" scaled="0"/>
                </a:gradFill>
                <a:latin typeface="+mn-lt"/>
              </a:rPr>
              <a:t>Implement an integrated MFA solution, such as Microsoft Passport.</a:t>
            </a:r>
          </a:p>
          <a:p>
            <a:pPr>
              <a:buFont typeface="Wingdings" panose="05000000000000000000" pitchFamily="2" charset="2"/>
              <a:buChar char="§"/>
              <a:defRPr/>
            </a:pPr>
            <a:r>
              <a:rPr lang="en-US" sz="2400">
                <a:gradFill>
                  <a:gsLst>
                    <a:gs pos="1250">
                      <a:srgbClr val="505050"/>
                    </a:gs>
                    <a:gs pos="100000">
                      <a:srgbClr val="505050"/>
                    </a:gs>
                  </a:gsLst>
                  <a:lin ang="5400000" scaled="0"/>
                </a:gradFill>
                <a:latin typeface="+mn-lt"/>
              </a:rPr>
              <a:t>Implement a physically separated MFA solution. </a:t>
            </a:r>
            <a:r>
              <a:rPr lang="en-US" sz="1800">
                <a:solidFill>
                  <a:srgbClr val="3F3F3F"/>
                </a:solidFill>
                <a:latin typeface="Segoe UI" panose="020B0502040204020203" pitchFamily="34" charset="0"/>
                <a:cs typeface="Segoe UI" panose="020B0502040204020203" pitchFamily="34" charset="0"/>
              </a:rPr>
              <a:t>(See </a:t>
            </a:r>
            <a:r>
              <a:rPr lang="en-US" sz="1800">
                <a:solidFill>
                  <a:srgbClr val="3F3F3F"/>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Azure Multi-Factor Authentication</a:t>
            </a:r>
            <a:r>
              <a:rPr lang="en-US" sz="1800">
                <a:solidFill>
                  <a:srgbClr val="3F3F3F"/>
                </a:solidFill>
                <a:latin typeface="Segoe UI" panose="020B0502040204020203" pitchFamily="34" charset="0"/>
                <a:cs typeface="Segoe UI" panose="020B0502040204020203" pitchFamily="34" charset="0"/>
              </a:rPr>
              <a:t> for more information.)</a:t>
            </a:r>
            <a:endParaRPr lang="en-US" sz="3529">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321427404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Harden and restrict hosts for administrative purposes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387435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2000">
                <a:gradFill>
                  <a:gsLst>
                    <a:gs pos="1250">
                      <a:srgbClr val="505050"/>
                    </a:gs>
                    <a:gs pos="100000">
                      <a:srgbClr val="505050"/>
                    </a:gs>
                  </a:gsLst>
                  <a:lin ang="5400000" scaled="0"/>
                </a:gradFill>
                <a:latin typeface="+mn-lt"/>
              </a:rPr>
              <a:t>Any hosts on which administrators enter credentials or perform administrative tasks are entrusted with the privileges associated with the account that administrator uses, even if only temporarily. The act of physically typing a password, smart card PIN, or other verifier or connecting a physical authentication device grants the user permissions to that computer. </a:t>
            </a:r>
          </a:p>
          <a:p>
            <a:pPr lvl="0">
              <a:buFont typeface="Wingdings" panose="05000000000000000000" pitchFamily="2" charset="2"/>
              <a:buChar char="§"/>
              <a:defRPr/>
            </a:pPr>
            <a:endParaRPr lang="en-US" sz="2000">
              <a:gradFill>
                <a:gsLst>
                  <a:gs pos="1250">
                    <a:srgbClr val="505050"/>
                  </a:gs>
                  <a:gs pos="100000">
                    <a:srgbClr val="505050"/>
                  </a:gs>
                </a:gsLst>
                <a:lin ang="5400000" scaled="0"/>
              </a:gradFill>
              <a:latin typeface="+mn-lt"/>
            </a:endParaRPr>
          </a:p>
          <a:p>
            <a:pPr marL="0" lvl="0" indent="0">
              <a:buNone/>
              <a:defRPr/>
            </a:pPr>
            <a:r>
              <a:rPr lang="en-US" sz="2000">
                <a:gradFill>
                  <a:gsLst>
                    <a:gs pos="1250">
                      <a:srgbClr val="505050"/>
                    </a:gs>
                    <a:gs pos="100000">
                      <a:srgbClr val="505050"/>
                    </a:gs>
                  </a:gsLst>
                  <a:lin ang="5400000" scaled="0"/>
                </a:gradFill>
                <a:latin typeface="+mn-lt"/>
              </a:rPr>
              <a:t>Administrative hosts include: </a:t>
            </a:r>
          </a:p>
          <a:p>
            <a:pPr>
              <a:defRPr/>
            </a:pPr>
            <a:r>
              <a:rPr lang="en-US" sz="2000">
                <a:gradFill>
                  <a:gsLst>
                    <a:gs pos="1250">
                      <a:srgbClr val="505050"/>
                    </a:gs>
                    <a:gs pos="100000">
                      <a:srgbClr val="505050"/>
                    </a:gs>
                  </a:gsLst>
                  <a:lin ang="5400000" scaled="0"/>
                </a:gradFill>
                <a:latin typeface="+mn-lt"/>
              </a:rPr>
              <a:t>A hardened administrator desktop on which users physically enter credentials.</a:t>
            </a:r>
          </a:p>
          <a:p>
            <a:pPr>
              <a:defRPr/>
            </a:pPr>
            <a:r>
              <a:rPr lang="en-US" sz="2000">
                <a:gradFill>
                  <a:gsLst>
                    <a:gs pos="1250">
                      <a:srgbClr val="505050"/>
                    </a:gs>
                    <a:gs pos="100000">
                      <a:srgbClr val="505050"/>
                    </a:gs>
                  </a:gsLst>
                  <a:lin ang="5400000" scaled="0"/>
                </a:gradFill>
                <a:latin typeface="+mn-lt"/>
              </a:rPr>
              <a:t>Administrative “jump servers” on which users run administrative sessions or tools.</a:t>
            </a:r>
          </a:p>
          <a:p>
            <a:pPr>
              <a:defRPr/>
            </a:pPr>
            <a:r>
              <a:rPr lang="en-US" sz="2000">
                <a:gradFill>
                  <a:gsLst>
                    <a:gs pos="1250">
                      <a:srgbClr val="505050"/>
                    </a:gs>
                    <a:gs pos="100000">
                      <a:srgbClr val="505050"/>
                    </a:gs>
                  </a:gsLst>
                  <a:lin ang="5400000" scaled="0"/>
                </a:gradFill>
                <a:latin typeface="+mn-lt"/>
              </a:rPr>
              <a:t>Servers that host applications that you must administer and that you don’t access through RDP with restricted admin mode or Windows PowerShell remoting. </a:t>
            </a:r>
          </a:p>
          <a:p>
            <a:pPr>
              <a:defRPr/>
            </a:pPr>
            <a:r>
              <a:rPr lang="en-US" sz="2000">
                <a:gradFill>
                  <a:gsLst>
                    <a:gs pos="1250">
                      <a:srgbClr val="505050"/>
                    </a:gs>
                    <a:gs pos="100000">
                      <a:srgbClr val="505050"/>
                    </a:gs>
                  </a:gsLst>
                  <a:lin ang="5400000" scaled="0"/>
                </a:gradFill>
                <a:latin typeface="+mn-lt"/>
              </a:rPr>
              <a:t>All hosts on which you perform administrative actions, including those that use a standard user desktop running an RDP client to remotely administer servers and applications.</a:t>
            </a:r>
          </a:p>
        </p:txBody>
      </p:sp>
    </p:spTree>
    <p:extLst>
      <p:ext uri="{BB962C8B-B14F-4D97-AF65-F5344CB8AC3E}">
        <p14:creationId xmlns:p14="http://schemas.microsoft.com/office/powerpoint/2010/main" val="42252326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en-US"/>
              <a:t>What is a Windows Password hash?</a:t>
            </a:r>
          </a:p>
          <a:p>
            <a:endParaRPr lang="fr-FR"/>
          </a:p>
        </p:txBody>
      </p:sp>
      <p:sp>
        <p:nvSpPr>
          <p:cNvPr id="11" name="Rectangle 10">
            <a:extLst>
              <a:ext uri="{FF2B5EF4-FFF2-40B4-BE49-F238E27FC236}">
                <a16:creationId xmlns:a16="http://schemas.microsoft.com/office/drawing/2014/main" id="{133F046F-3EB2-4D6C-9D3D-C039456B9E57}"/>
              </a:ext>
            </a:extLst>
          </p:cNvPr>
          <p:cNvSpPr/>
          <p:nvPr/>
        </p:nvSpPr>
        <p:spPr>
          <a:xfrm>
            <a:off x="99891" y="1588982"/>
            <a:ext cx="11660157" cy="338554"/>
          </a:xfrm>
          <a:prstGeom prst="rect">
            <a:avLst/>
          </a:prstGeom>
          <a:solidFill>
            <a:srgbClr val="FF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fr-FR" sz="1600" b="0" i="0" u="none" strike="noStrike" kern="0" cap="none" spc="0" normalizeH="0" baseline="0" noProof="0">
                <a:ln>
                  <a:noFill/>
                </a:ln>
                <a:solidFill>
                  <a:srgbClr val="000000"/>
                </a:solidFill>
                <a:effectLst/>
                <a:uLnTx/>
                <a:uFillTx/>
                <a:latin typeface="Segoe UI" panose="020B0502040204020203" pitchFamily="34" charset="0"/>
                <a:ea typeface="+mn-ea"/>
                <a:cs typeface="+mn-cs"/>
              </a:rPr>
              <a:t>Administrator:500:e52cac67419a9a22664345140a852f61:58a478135a93ac3bf058a5ea0e8fdb71</a:t>
            </a:r>
            <a:endParaRPr kumimoji="0" lang="fr-FR" sz="16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2" name="AutoShape 6">
            <a:extLst>
              <a:ext uri="{FF2B5EF4-FFF2-40B4-BE49-F238E27FC236}">
                <a16:creationId xmlns:a16="http://schemas.microsoft.com/office/drawing/2014/main" id="{57EE7E3E-4F3D-45BC-9509-8A55C5CCE335}"/>
              </a:ext>
            </a:extLst>
          </p:cNvPr>
          <p:cNvSpPr>
            <a:spLocks noChangeArrowheads="1"/>
          </p:cNvSpPr>
          <p:nvPr/>
        </p:nvSpPr>
        <p:spPr bwMode="auto">
          <a:xfrm>
            <a:off x="2466384" y="2605169"/>
            <a:ext cx="1476375" cy="504825"/>
          </a:xfrm>
          <a:prstGeom prst="wedgeRoundRectCallout">
            <a:avLst>
              <a:gd name="adj1" fmla="val 68389"/>
              <a:gd name="adj2" fmla="val -171069"/>
              <a:gd name="adj3" fmla="val 16667"/>
            </a:avLst>
          </a:prstGeom>
          <a:solidFill>
            <a:srgbClr val="002050">
              <a:lumMod val="25000"/>
              <a:lumOff val="75000"/>
            </a:srgbClr>
          </a:solidFill>
          <a:ln w="9525">
            <a:solidFill>
              <a:srgbClr val="000000"/>
            </a:solidFill>
            <a:miter lim="800000"/>
            <a:headEnd type="none" w="sm" len="sm"/>
            <a:tailEnd type="non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a:ln>
                  <a:noFill/>
                </a:ln>
                <a:solidFill>
                  <a:srgbClr val="000000"/>
                </a:solidFill>
                <a:effectLst>
                  <a:outerShdw blurRad="38100" dist="38100" dir="2700000" algn="tl">
                    <a:srgbClr val="C0C0C0"/>
                  </a:outerShdw>
                </a:effectLst>
                <a:uLnTx/>
                <a:uFillTx/>
                <a:latin typeface="Arial" charset="0"/>
                <a:ea typeface="+mn-ea"/>
                <a:cs typeface="+mn-cs"/>
              </a:rPr>
              <a:t>LMHash</a:t>
            </a:r>
            <a:endParaRPr kumimoji="0" lang="en-US" sz="1600" b="1" i="0" u="none" strike="noStrike" kern="0" cap="none" spc="0" normalizeH="0" baseline="0" noProof="0">
              <a:ln>
                <a:noFill/>
              </a:ln>
              <a:solidFill>
                <a:srgbClr val="000000"/>
              </a:solidFill>
              <a:effectLst>
                <a:outerShdw blurRad="38100" dist="38100" dir="2700000" algn="tl">
                  <a:srgbClr val="C0C0C0"/>
                </a:outerShdw>
              </a:effectLst>
              <a:uLnTx/>
              <a:uFillTx/>
              <a:latin typeface="Arial" charset="0"/>
              <a:ea typeface="+mn-ea"/>
              <a:cs typeface="+mn-cs"/>
            </a:endParaRPr>
          </a:p>
        </p:txBody>
      </p:sp>
      <p:sp>
        <p:nvSpPr>
          <p:cNvPr id="13" name="AutoShape 7">
            <a:extLst>
              <a:ext uri="{FF2B5EF4-FFF2-40B4-BE49-F238E27FC236}">
                <a16:creationId xmlns:a16="http://schemas.microsoft.com/office/drawing/2014/main" id="{03AB56AA-A420-417D-8B8E-CCB0A8C33F5D}"/>
              </a:ext>
            </a:extLst>
          </p:cNvPr>
          <p:cNvSpPr>
            <a:spLocks noChangeArrowheads="1"/>
          </p:cNvSpPr>
          <p:nvPr/>
        </p:nvSpPr>
        <p:spPr bwMode="auto">
          <a:xfrm>
            <a:off x="6834630" y="2693659"/>
            <a:ext cx="1476375" cy="504825"/>
          </a:xfrm>
          <a:prstGeom prst="wedgeRoundRectCallout">
            <a:avLst>
              <a:gd name="adj1" fmla="val -65472"/>
              <a:gd name="adj2" fmla="val -189724"/>
              <a:gd name="adj3" fmla="val 16667"/>
            </a:avLst>
          </a:prstGeom>
          <a:solidFill>
            <a:srgbClr val="FF0000"/>
          </a:solidFill>
          <a:ln w="9525">
            <a:solidFill>
              <a:srgbClr val="000000">
                <a:lumMod val="85000"/>
                <a:lumOff val="15000"/>
              </a:srgbClr>
            </a:solidFill>
            <a:miter lim="800000"/>
            <a:headEnd type="none" w="sm" len="sm"/>
            <a:tailEnd type="none" w="sm" len="sm"/>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1" i="0" u="none" strike="noStrike" kern="0" cap="none" spc="0" normalizeH="0" baseline="0" noProof="0">
                <a:ln>
                  <a:noFill/>
                </a:ln>
                <a:solidFill>
                  <a:srgbClr val="000000"/>
                </a:solidFill>
                <a:effectLst>
                  <a:outerShdw blurRad="38100" dist="38100" dir="2700000" algn="tl">
                    <a:srgbClr val="C0C0C0"/>
                  </a:outerShdw>
                </a:effectLst>
                <a:uLnTx/>
                <a:uFillTx/>
                <a:latin typeface="Arial" charset="0"/>
                <a:ea typeface="+mn-ea"/>
                <a:cs typeface="+mn-cs"/>
              </a:rPr>
              <a:t>NTHash</a:t>
            </a:r>
            <a:endParaRPr kumimoji="0" lang="en-US" sz="1600" b="1" i="0" u="none" strike="noStrike" kern="0" cap="none" spc="0" normalizeH="0" baseline="0" noProof="0">
              <a:ln>
                <a:noFill/>
              </a:ln>
              <a:solidFill>
                <a:srgbClr val="000000"/>
              </a:solidFill>
              <a:effectLst>
                <a:outerShdw blurRad="38100" dist="38100" dir="2700000" algn="tl">
                  <a:srgbClr val="C0C0C0"/>
                </a:outerShdw>
              </a:effectLst>
              <a:uLnTx/>
              <a:uFillTx/>
              <a:latin typeface="Arial" charset="0"/>
              <a:ea typeface="+mn-ea"/>
              <a:cs typeface="+mn-cs"/>
            </a:endParaRPr>
          </a:p>
        </p:txBody>
      </p:sp>
      <p:sp>
        <p:nvSpPr>
          <p:cNvPr id="14" name="TextBox 22">
            <a:extLst>
              <a:ext uri="{FF2B5EF4-FFF2-40B4-BE49-F238E27FC236}">
                <a16:creationId xmlns:a16="http://schemas.microsoft.com/office/drawing/2014/main" id="{A34653E8-4DCF-49CC-BA94-57B9B9E1C6DA}"/>
              </a:ext>
            </a:extLst>
          </p:cNvPr>
          <p:cNvSpPr txBox="1"/>
          <p:nvPr/>
        </p:nvSpPr>
        <p:spPr>
          <a:xfrm>
            <a:off x="0" y="3563030"/>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01</a:t>
            </a:r>
            <a:endParaRPr lang="en-US" sz="11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7" name="TextBox 16">
            <a:extLst>
              <a:ext uri="{FF2B5EF4-FFF2-40B4-BE49-F238E27FC236}">
                <a16:creationId xmlns:a16="http://schemas.microsoft.com/office/drawing/2014/main" id="{0D5ADD90-35BA-4E61-A298-0BFEDBDA9C53}"/>
              </a:ext>
            </a:extLst>
          </p:cNvPr>
          <p:cNvSpPr txBox="1"/>
          <p:nvPr/>
        </p:nvSpPr>
        <p:spPr>
          <a:xfrm>
            <a:off x="387507" y="3563030"/>
            <a:ext cx="3354658" cy="1865126"/>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sz="1600">
                <a:solidFill>
                  <a:prstClr val="black">
                    <a:lumMod val="75000"/>
                    <a:lumOff val="25000"/>
                  </a:prstClr>
                </a:solidFill>
                <a:latin typeface="Segoe UI" panose="020B0502040204020203" pitchFamily="34" charset="0"/>
                <a:cs typeface="Segoe UI" panose="020B0502040204020203" pitchFamily="34" charset="0"/>
              </a:rPr>
              <a:t>A password hash is a direct, one-way mathematical derivation of the password that changes only when the user’s password changes</a:t>
            </a:r>
          </a:p>
          <a:p>
            <a:pPr>
              <a:spcBef>
                <a:spcPts val="0"/>
              </a:spcBef>
              <a:spcAft>
                <a:spcPts val="1200"/>
              </a:spcAft>
              <a:tabLst>
                <a:tab pos="571500" algn="l"/>
              </a:tabLst>
            </a:pPr>
            <a:endParaRPr lang="en-US">
              <a:gradFill>
                <a:gsLst>
                  <a:gs pos="2917">
                    <a:schemeClr val="tx1"/>
                  </a:gs>
                  <a:gs pos="30000">
                    <a:schemeClr val="tx1"/>
                  </a:gs>
                </a:gsLst>
                <a:lin ang="5400000" scaled="0"/>
              </a:gradFill>
              <a:latin typeface="+mn-lt"/>
              <a:cs typeface="Segoe UI Semilight" panose="020B0402040204020203" pitchFamily="34" charset="0"/>
            </a:endParaRPr>
          </a:p>
        </p:txBody>
      </p:sp>
      <p:sp>
        <p:nvSpPr>
          <p:cNvPr id="23" name="TextBox 25">
            <a:extLst>
              <a:ext uri="{FF2B5EF4-FFF2-40B4-BE49-F238E27FC236}">
                <a16:creationId xmlns:a16="http://schemas.microsoft.com/office/drawing/2014/main" id="{3F22B9EB-BB2F-4752-968F-46324503E735}"/>
              </a:ext>
            </a:extLst>
          </p:cNvPr>
          <p:cNvSpPr txBox="1"/>
          <p:nvPr/>
        </p:nvSpPr>
        <p:spPr>
          <a:xfrm>
            <a:off x="3767001" y="3563030"/>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02</a:t>
            </a:r>
            <a:endParaRPr lang="en-US" sz="11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5" name="TextBox 16">
            <a:extLst>
              <a:ext uri="{FF2B5EF4-FFF2-40B4-BE49-F238E27FC236}">
                <a16:creationId xmlns:a16="http://schemas.microsoft.com/office/drawing/2014/main" id="{CBA89AC2-570E-4252-BA2E-7B44DDFEE744}"/>
              </a:ext>
            </a:extLst>
          </p:cNvPr>
          <p:cNvSpPr txBox="1"/>
          <p:nvPr/>
        </p:nvSpPr>
        <p:spPr>
          <a:xfrm>
            <a:off x="4218160" y="3563030"/>
            <a:ext cx="3354658" cy="2265236"/>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sz="1600">
                <a:solidFill>
                  <a:prstClr val="black">
                    <a:lumMod val="75000"/>
                    <a:lumOff val="25000"/>
                  </a:prstClr>
                </a:solidFill>
                <a:latin typeface="Segoe UI" panose="020B0502040204020203" pitchFamily="34" charset="0"/>
                <a:cs typeface="Segoe UI" panose="020B0502040204020203" pitchFamily="34" charset="0"/>
              </a:rPr>
              <a:t>You can authenticate to the server with the hash of the user’s password</a:t>
            </a:r>
          </a:p>
          <a:p>
            <a:pPr>
              <a:spcBef>
                <a:spcPts val="0"/>
              </a:spcBef>
              <a:spcAft>
                <a:spcPts val="1200"/>
              </a:spcAft>
              <a:tabLst>
                <a:tab pos="571500" algn="l"/>
              </a:tabLst>
            </a:pPr>
            <a:r>
              <a:rPr lang="en-US" sz="1600">
                <a:solidFill>
                  <a:prstClr val="black">
                    <a:lumMod val="75000"/>
                    <a:lumOff val="25000"/>
                  </a:prstClr>
                </a:solidFill>
                <a:latin typeface="Segoe UI" panose="020B0502040204020203" pitchFamily="34" charset="0"/>
                <a:cs typeface="Segoe UI" panose="020B0502040204020203" pitchFamily="34" charset="0"/>
              </a:rPr>
              <a:t>You do not need to crack a password if you want to authenticate.</a:t>
            </a:r>
          </a:p>
          <a:p>
            <a:pPr>
              <a:spcBef>
                <a:spcPts val="0"/>
              </a:spcBef>
              <a:spcAft>
                <a:spcPts val="1200"/>
              </a:spcAft>
              <a:tabLst>
                <a:tab pos="571500" algn="l"/>
              </a:tabLst>
            </a:pPr>
            <a:endParaRPr lang="en-US">
              <a:gradFill>
                <a:gsLst>
                  <a:gs pos="2917">
                    <a:schemeClr val="tx1"/>
                  </a:gs>
                  <a:gs pos="30000">
                    <a:schemeClr val="tx1"/>
                  </a:gs>
                </a:gsLst>
                <a:lin ang="5400000" scaled="0"/>
              </a:gradFill>
              <a:latin typeface="+mn-lt"/>
              <a:cs typeface="Segoe UI Semilight" panose="020B0402040204020203" pitchFamily="34" charset="0"/>
            </a:endParaRPr>
          </a:p>
        </p:txBody>
      </p:sp>
      <p:sp>
        <p:nvSpPr>
          <p:cNvPr id="26" name="TextBox 25">
            <a:extLst>
              <a:ext uri="{FF2B5EF4-FFF2-40B4-BE49-F238E27FC236}">
                <a16:creationId xmlns:a16="http://schemas.microsoft.com/office/drawing/2014/main" id="{FCADB0B7-2293-4F57-A4BD-60B8D335ACF6}"/>
              </a:ext>
            </a:extLst>
          </p:cNvPr>
          <p:cNvSpPr txBox="1"/>
          <p:nvPr/>
        </p:nvSpPr>
        <p:spPr>
          <a:xfrm>
            <a:off x="7572818" y="3563030"/>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03</a:t>
            </a:r>
            <a:endParaRPr lang="en-US" sz="11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8" name="TextBox 16">
            <a:extLst>
              <a:ext uri="{FF2B5EF4-FFF2-40B4-BE49-F238E27FC236}">
                <a16:creationId xmlns:a16="http://schemas.microsoft.com/office/drawing/2014/main" id="{6D7F8306-515F-46DF-B0DB-3F5ACADDD8C8}"/>
              </a:ext>
            </a:extLst>
          </p:cNvPr>
          <p:cNvSpPr txBox="1"/>
          <p:nvPr/>
        </p:nvSpPr>
        <p:spPr>
          <a:xfrm>
            <a:off x="8048813" y="3563030"/>
            <a:ext cx="3354658" cy="1126462"/>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sz="1600">
                <a:solidFill>
                  <a:prstClr val="black">
                    <a:lumMod val="75000"/>
                    <a:lumOff val="25000"/>
                  </a:prstClr>
                </a:solidFill>
                <a:latin typeface="Segoe UI" panose="020B0502040204020203" pitchFamily="34" charset="0"/>
                <a:cs typeface="Segoe UI" panose="020B0502040204020203" pitchFamily="34" charset="0"/>
              </a:rPr>
              <a:t>You use at least </a:t>
            </a:r>
            <a:r>
              <a:rPr lang="en-US" sz="1600" err="1">
                <a:solidFill>
                  <a:prstClr val="black">
                    <a:lumMod val="75000"/>
                    <a:lumOff val="25000"/>
                  </a:prstClr>
                </a:solidFill>
                <a:latin typeface="Segoe UI" panose="020B0502040204020203" pitchFamily="34" charset="0"/>
                <a:cs typeface="Segoe UI" panose="020B0502040204020203" pitchFamily="34" charset="0"/>
              </a:rPr>
              <a:t>NTHash</a:t>
            </a:r>
            <a:r>
              <a:rPr lang="en-US" sz="1600">
                <a:solidFill>
                  <a:prstClr val="black">
                    <a:lumMod val="75000"/>
                    <a:lumOff val="25000"/>
                  </a:prstClr>
                </a:solidFill>
                <a:latin typeface="Segoe UI" panose="020B0502040204020203" pitchFamily="34" charset="0"/>
                <a:cs typeface="Segoe UI" panose="020B0502040204020203" pitchFamily="34" charset="0"/>
              </a:rPr>
              <a:t> even when you use pure Kerberos</a:t>
            </a:r>
          </a:p>
          <a:p>
            <a:pPr>
              <a:spcBef>
                <a:spcPts val="0"/>
              </a:spcBef>
              <a:spcAft>
                <a:spcPts val="1200"/>
              </a:spcAft>
              <a:tabLst>
                <a:tab pos="571500" algn="l"/>
              </a:tabLst>
            </a:pPr>
            <a:endParaRPr lang="en-US">
              <a:gradFill>
                <a:gsLst>
                  <a:gs pos="2917">
                    <a:schemeClr val="tx1"/>
                  </a:gs>
                  <a:gs pos="30000">
                    <a:schemeClr val="tx1"/>
                  </a:gs>
                </a:gsLst>
                <a:lin ang="5400000" scaled="0"/>
              </a:gradFill>
              <a:latin typeface="+mn-lt"/>
              <a:cs typeface="Segoe UI Semilight" panose="020B0402040204020203" pitchFamily="34" charset="0"/>
            </a:endParaRPr>
          </a:p>
        </p:txBody>
      </p:sp>
    </p:spTree>
    <p:extLst>
      <p:ext uri="{BB962C8B-B14F-4D97-AF65-F5344CB8AC3E}">
        <p14:creationId xmlns:p14="http://schemas.microsoft.com/office/powerpoint/2010/main" val="67987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Create hardened and restricted administrative hosts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430524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b="1"/>
              <a:t>Verifying that all media in a build are clean</a:t>
            </a:r>
            <a:r>
              <a:rPr lang="en-US" sz="2000"/>
              <a:t> to defend against malware installed in a master image or injected into an installation file during download or storage.</a:t>
            </a:r>
          </a:p>
          <a:p>
            <a:r>
              <a:rPr lang="en-US" sz="2000" b="1"/>
              <a:t>Security baselines</a:t>
            </a:r>
            <a:r>
              <a:rPr lang="en-US" sz="2000"/>
              <a:t>, which you should use as starting configurations. Use the </a:t>
            </a:r>
            <a:r>
              <a:rPr lang="en-US" sz="2000">
                <a:hlinkClick r:id="rId2"/>
              </a:rPr>
              <a:t>Microsoft Security Compliance Manager</a:t>
            </a:r>
            <a:r>
              <a:rPr lang="en-US" sz="2000"/>
              <a:t> (SCM) and System Center Configuration Manager to configure the baselines on the administrative hosts.</a:t>
            </a:r>
          </a:p>
          <a:p>
            <a:r>
              <a:rPr lang="en-US" sz="2000" b="1"/>
              <a:t>The Unified Extensible Firmware Interface (UEFI) with Secure Boot </a:t>
            </a:r>
            <a:r>
              <a:rPr lang="en-US" sz="2000"/>
              <a:t>and</a:t>
            </a:r>
            <a:r>
              <a:rPr lang="en-US" sz="2000" b="1"/>
              <a:t> Measured Boot </a:t>
            </a:r>
            <a:r>
              <a:rPr lang="en-US" sz="2000"/>
              <a:t>to defend against attackers or malware attempting to load unsigned code into the boot process. (See the </a:t>
            </a:r>
            <a:r>
              <a:rPr lang="en-US" sz="2000">
                <a:hlinkClick r:id="rId3"/>
              </a:rPr>
              <a:t>Windows 10 security overview</a:t>
            </a:r>
            <a:r>
              <a:rPr lang="en-US" sz="2000"/>
              <a:t> for more information.)</a:t>
            </a:r>
          </a:p>
          <a:p>
            <a:r>
              <a:rPr lang="en-US" sz="2000" b="1"/>
              <a:t>App control</a:t>
            </a:r>
            <a:r>
              <a:rPr lang="en-US" sz="2000"/>
              <a:t> to ensure that only authorized administrative software executes on the administrative hosts. Device Guard provides comprehensive administrative control over software execution on devices. In addition, AppLocker helps prevent malicious software and unsupported applications from executing. Additional information is available in the </a:t>
            </a:r>
            <a:r>
              <a:rPr lang="en-US" sz="2000">
                <a:hlinkClick r:id="rId3"/>
              </a:rPr>
              <a:t>Windows 10 security overview</a:t>
            </a:r>
            <a:r>
              <a:rPr lang="en-US" sz="2000"/>
              <a:t> and the </a:t>
            </a:r>
            <a:r>
              <a:rPr lang="en-US" sz="2000">
                <a:hlinkClick r:id="rId4"/>
              </a:rPr>
              <a:t>AppLocker Design Guide</a:t>
            </a:r>
            <a:r>
              <a:rPr lang="en-US" sz="2000"/>
              <a:t>.</a:t>
            </a:r>
            <a:endParaRPr lang="fr-FR" sz="2000"/>
          </a:p>
          <a:p>
            <a:pPr lvl="0"/>
            <a:r>
              <a:rPr lang="fr-FR" sz="2000"/>
              <a:t>Etc…</a:t>
            </a:r>
          </a:p>
        </p:txBody>
      </p:sp>
    </p:spTree>
    <p:extLst>
      <p:ext uri="{BB962C8B-B14F-4D97-AF65-F5344CB8AC3E}">
        <p14:creationId xmlns:p14="http://schemas.microsoft.com/office/powerpoint/2010/main" val="149848259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Use Windows 10 with Credential Guard</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328957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a:t>An important design consideration for Windows 10 was </a:t>
            </a:r>
            <a:r>
              <a:rPr lang="en-US" sz="2000" b="1"/>
              <a:t>mitigating credential theft</a:t>
            </a:r>
            <a:r>
              <a:rPr lang="en-US" sz="2000"/>
              <a:t>—in particular, derived credentials such as NTLM hashes. A new feature called </a:t>
            </a:r>
            <a:r>
              <a:rPr lang="en-US" sz="2000" b="1"/>
              <a:t>Credential Guard </a:t>
            </a:r>
            <a:r>
              <a:rPr lang="en-US" sz="2000"/>
              <a:t>provides significantly improved security against derived credential theft and reuse by implementing a significant architectural change in Windows designed to help eliminate hardware-based isolation attacks rather than simply trying to defend against them.</a:t>
            </a:r>
          </a:p>
          <a:p>
            <a:r>
              <a:rPr lang="en-US" sz="2000" b="1"/>
              <a:t>Credential Guard </a:t>
            </a:r>
            <a:r>
              <a:rPr lang="en-US" sz="2000"/>
              <a:t>protects credential derivatives by running the Windows authentication service known as the Local Security Authority (LSA), and then storing the user’s derived credentials (for example, NTLM hashes, Kerberos keys) within the VBS environment. This environment uses the same type 1 hypervisor technology used to run virtual machines in Microsoft Hyper‑V to isolate LSA in a virtualization-based, protected container. The hypervisor separates the Windows 10 environment from the VBS environment and tightly controls any interaction between the two.</a:t>
            </a:r>
          </a:p>
        </p:txBody>
      </p:sp>
    </p:spTree>
    <p:extLst>
      <p:ext uri="{BB962C8B-B14F-4D97-AF65-F5344CB8AC3E}">
        <p14:creationId xmlns:p14="http://schemas.microsoft.com/office/powerpoint/2010/main" val="343073077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Use Windows 10 with Credential Guard</a:t>
            </a:r>
          </a:p>
        </p:txBody>
      </p:sp>
      <p:pic>
        <p:nvPicPr>
          <p:cNvPr id="4" name="Picture 24">
            <a:extLst>
              <a:ext uri="{FF2B5EF4-FFF2-40B4-BE49-F238E27FC236}">
                <a16:creationId xmlns:a16="http://schemas.microsoft.com/office/drawing/2014/main" id="{93A18DBF-B875-49A0-9E8C-DFD97F85E20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302" y="1831756"/>
            <a:ext cx="5659549" cy="4637758"/>
          </a:xfrm>
          <a:prstGeom prst="rect">
            <a:avLst/>
          </a:prstGeom>
          <a:noFill/>
        </p:spPr>
      </p:pic>
      <p:sp>
        <p:nvSpPr>
          <p:cNvPr id="6" name="Rectangle 5">
            <a:extLst>
              <a:ext uri="{FF2B5EF4-FFF2-40B4-BE49-F238E27FC236}">
                <a16:creationId xmlns:a16="http://schemas.microsoft.com/office/drawing/2014/main" id="{42D35559-9079-486E-A4DD-B44CE111DC4C}"/>
              </a:ext>
            </a:extLst>
          </p:cNvPr>
          <p:cNvSpPr/>
          <p:nvPr/>
        </p:nvSpPr>
        <p:spPr>
          <a:xfrm>
            <a:off x="6027648" y="1755058"/>
            <a:ext cx="5732401" cy="4714456"/>
          </a:xfrm>
          <a:prstGeom prst="rect">
            <a:avLst/>
          </a:prstGeom>
          <a:solidFill>
            <a:srgbClr val="0179D7"/>
          </a:solidFill>
          <a:ln w="12700" cap="flat" cmpd="sng" algn="ctr">
            <a:noFill/>
            <a:prstDash val="solid"/>
            <a:miter lim="800000"/>
          </a:ln>
          <a:effectLst/>
        </p:spPr>
        <p:txBody>
          <a:bodyPr rtlCol="0" anchor="ctr"/>
          <a:lstStyle/>
          <a:p>
            <a:pPr lvl="0" algn="ctr" defTabSz="896386">
              <a:defRPr/>
            </a:pPr>
            <a:r>
              <a:rPr lang="en-US" sz="2000" kern="0">
                <a:solidFill>
                  <a:prstClr val="white"/>
                </a:solidFill>
                <a:latin typeface="Calibri" panose="020F0502020204030204"/>
              </a:rPr>
              <a:t>As Figure shows, Credential Guard uses VBS to isolate the LSA process and the user’s derived credentials from both user mode and kernel mode. This means that an attacker who has compromised the operating system core will still be unable to tamper with authentication or access derived credential data. Credential Guard prevents </a:t>
            </a:r>
            <a:r>
              <a:rPr lang="en-US" sz="2000" kern="0" err="1">
                <a:solidFill>
                  <a:prstClr val="white"/>
                </a:solidFill>
                <a:latin typeface="Calibri" panose="020F0502020204030204"/>
              </a:rPr>
              <a:t>PtH</a:t>
            </a:r>
            <a:r>
              <a:rPr lang="en-US" sz="2000" kern="0">
                <a:solidFill>
                  <a:prstClr val="white"/>
                </a:solidFill>
                <a:latin typeface="Calibri" panose="020F0502020204030204"/>
              </a:rPr>
              <a:t> and </a:t>
            </a:r>
            <a:r>
              <a:rPr lang="en-US" sz="2000" kern="0" err="1">
                <a:solidFill>
                  <a:prstClr val="white"/>
                </a:solidFill>
                <a:latin typeface="Calibri" panose="020F0502020204030204"/>
              </a:rPr>
              <a:t>PtT</a:t>
            </a:r>
            <a:r>
              <a:rPr lang="en-US" sz="2000" kern="0">
                <a:solidFill>
                  <a:prstClr val="white"/>
                </a:solidFill>
                <a:latin typeface="Calibri" panose="020F0502020204030204"/>
              </a:rPr>
              <a:t> attacks, which are central to the success of most major network breaches you’ve read about, making Credential Guard one of the most impactful and important features to deploy in your environment.</a:t>
            </a:r>
          </a:p>
        </p:txBody>
      </p:sp>
    </p:spTree>
    <p:extLst>
      <p:ext uri="{BB962C8B-B14F-4D97-AF65-F5344CB8AC3E}">
        <p14:creationId xmlns:p14="http://schemas.microsoft.com/office/powerpoint/2010/main" val="22060707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Requirements for Credential Guard</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325880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a:t>UEFI firmware version 2.3.1 or higher, with UEFI Secure Boot and Platform Secure Boot (optionally with a third-party UEFI CA removed from the UEFI database)</a:t>
            </a:r>
          </a:p>
          <a:p>
            <a:r>
              <a:rPr lang="en-US" sz="2000"/>
              <a:t>Virtualization support enabled by default in the system firmware (BIOS): virtualization extensions (for example., Intel VT‑x, AMD RVI), second-level address translation (for example, Intel EPT, AMD RVI), and input/output memory management unit (for example., Intel VT‑d, AMD Vi)</a:t>
            </a:r>
          </a:p>
          <a:p>
            <a:r>
              <a:rPr lang="en-US" sz="2000"/>
              <a:t>UEFI BIOS configured to prevent an unauthorized user from disabling Device Guard–dependent hardware security features (for example, Secure Boot)</a:t>
            </a:r>
          </a:p>
          <a:p>
            <a:r>
              <a:rPr lang="en-US" sz="2000"/>
              <a:t>Kernel mode drivers signed and compatible with hypervisor-enforced code integrity</a:t>
            </a:r>
          </a:p>
          <a:p>
            <a:r>
              <a:rPr lang="en-US" sz="2000"/>
              <a:t>Windows 10 Enterprise (x64)</a:t>
            </a:r>
          </a:p>
          <a:p>
            <a:r>
              <a:rPr lang="en-US" sz="2000"/>
              <a:t>Windows 10 Hyper‑V and Isolated User Mode features enabled</a:t>
            </a:r>
          </a:p>
        </p:txBody>
      </p:sp>
    </p:spTree>
    <p:extLst>
      <p:ext uri="{BB962C8B-B14F-4D97-AF65-F5344CB8AC3E}">
        <p14:creationId xmlns:p14="http://schemas.microsoft.com/office/powerpoint/2010/main" val="27599900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Restrict and protect local accounts with administrative privileges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281560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pPr>
            <a:r>
              <a:rPr lang="en-US" sz="2400"/>
              <a:t>Attackers can use accounts that offer administrative access on a computer to take full control of that computer. With the computer compromised, the attacker can use the accounts to access other credentials stored on the computer.</a:t>
            </a:r>
          </a:p>
          <a:p>
            <a:pPr>
              <a:spcBef>
                <a:spcPts val="1200"/>
              </a:spcBef>
              <a:spcAft>
                <a:spcPts val="1200"/>
              </a:spcAft>
            </a:pPr>
            <a:r>
              <a:rPr lang="en-US" sz="2400"/>
              <a:t>Many organizations have deployment and operational processes that store the same local administrator account and password on many computers. Identical passwords make it significantly easier for attackers to compromise all computers that use them and obtain all credentials stored on these computers. </a:t>
            </a:r>
          </a:p>
        </p:txBody>
      </p:sp>
    </p:spTree>
    <p:extLst>
      <p:ext uri="{BB962C8B-B14F-4D97-AF65-F5344CB8AC3E}">
        <p14:creationId xmlns:p14="http://schemas.microsoft.com/office/powerpoint/2010/main" val="37029631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383601" y="6320512"/>
            <a:ext cx="363299" cy="1206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077441-DF17-4513-BACB-525ED94CFAE4}" type="slidenum">
              <a:rPr kumimoji="0" lang="en-US" sz="784" b="0" i="0" u="none" strike="noStrike" kern="1200" cap="none" spc="0" normalizeH="0" baseline="0" noProof="0" smtClean="0">
                <a:ln w="3175">
                  <a:noFill/>
                </a:ln>
                <a:gradFill>
                  <a:gsLst>
                    <a:gs pos="0">
                      <a:srgbClr val="505050">
                        <a:lumMod val="60000"/>
                        <a:lumOff val="40000"/>
                      </a:srgbClr>
                    </a:gs>
                    <a:gs pos="100000">
                      <a:srgbClr val="505050">
                        <a:lumMod val="60000"/>
                        <a:lumOff val="40000"/>
                      </a:srgbClr>
                    </a:gs>
                  </a:gsLst>
                  <a:lin ang="5400000" scaled="0"/>
                </a:gradFill>
                <a:effectLst/>
                <a:uLnTx/>
                <a:uFillTx/>
                <a:latin typeface="Segoe UI Semibold" panose="020B0702040204020203" pitchFamily="34" charset="0"/>
                <a:ea typeface="+mn-ea"/>
                <a:cs typeface="Segoe UI Semibold" panose="020B07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784" b="0" i="0" u="none" strike="noStrike" kern="1200" cap="none" spc="0" normalizeH="0" baseline="0" noProof="0">
              <a:ln w="3175">
                <a:noFill/>
              </a:ln>
              <a:gradFill>
                <a:gsLst>
                  <a:gs pos="0">
                    <a:srgbClr val="505050">
                      <a:lumMod val="60000"/>
                      <a:lumOff val="40000"/>
                    </a:srgbClr>
                  </a:gs>
                  <a:gs pos="100000">
                    <a:srgbClr val="505050">
                      <a:lumMod val="60000"/>
                      <a:lumOff val="40000"/>
                    </a:srgbClr>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 name="Espace réservé du texte 3">
            <a:extLst>
              <a:ext uri="{FF2B5EF4-FFF2-40B4-BE49-F238E27FC236}">
                <a16:creationId xmlns:a16="http://schemas.microsoft.com/office/drawing/2014/main" id="{27F3B2F6-34CA-421B-AAB0-6EE72A0446AA}"/>
              </a:ext>
            </a:extLst>
          </p:cNvPr>
          <p:cNvSpPr>
            <a:spLocks noGrp="1"/>
          </p:cNvSpPr>
          <p:nvPr>
            <p:ph type="body" sz="quarter" idx="13"/>
          </p:nvPr>
        </p:nvSpPr>
        <p:spPr/>
        <p:txBody>
          <a:bodyPr/>
          <a:lstStyle/>
          <a:p>
            <a:r>
              <a:rPr lang="en-US"/>
              <a:t>Restrict and protect local accounts with administrative privileges</a:t>
            </a:r>
          </a:p>
        </p:txBody>
      </p:sp>
      <p:sp>
        <p:nvSpPr>
          <p:cNvPr id="41" name="TextBox 16">
            <a:extLst>
              <a:ext uri="{FF2B5EF4-FFF2-40B4-BE49-F238E27FC236}">
                <a16:creationId xmlns:a16="http://schemas.microsoft.com/office/drawing/2014/main" id="{56C43091-2FD7-4D64-885B-AC7B5E9329BF}"/>
              </a:ext>
            </a:extLst>
          </p:cNvPr>
          <p:cNvSpPr txBox="1"/>
          <p:nvPr/>
        </p:nvSpPr>
        <p:spPr>
          <a:xfrm>
            <a:off x="719950" y="1861710"/>
            <a:ext cx="9679011" cy="1393357"/>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lvl="0"/>
            <a:r>
              <a:rPr lang="en-US" sz="1600" b="1">
                <a:solidFill>
                  <a:srgbClr val="0179D7"/>
                </a:solidFill>
                <a:latin typeface="Segoe UI"/>
                <a:cs typeface="Segoe UI Semilight" panose="020B0402040204020203" pitchFamily="34" charset="0"/>
              </a:rPr>
              <a:t>Use the Local Administrator Password Solution (LAPS) </a:t>
            </a:r>
            <a:r>
              <a:rPr lang="en-US" sz="1600">
                <a:gradFill>
                  <a:gsLst>
                    <a:gs pos="2917">
                      <a:srgbClr val="505050"/>
                    </a:gs>
                    <a:gs pos="30000">
                      <a:srgbClr val="505050"/>
                    </a:gs>
                  </a:gsLst>
                  <a:lin ang="5400000" scaled="0"/>
                </a:gradFill>
                <a:latin typeface="Segoe UI"/>
                <a:cs typeface="Segoe UI Semilight" panose="020B0402040204020203" pitchFamily="34" charset="0"/>
              </a:rPr>
              <a:t>to manage local account passwords of domain-joined computers.</a:t>
            </a:r>
          </a:p>
          <a:p>
            <a:pPr marL="0" marR="0" lvl="0" indent="0" algn="l" defTabSz="914400" rtl="0" eaLnBrk="1" fontAlgn="auto" latinLnBrk="0" hangingPunct="1">
              <a:lnSpc>
                <a:spcPct val="100000"/>
              </a:lnSpc>
              <a:spcBef>
                <a:spcPts val="200"/>
              </a:spcBef>
              <a:spcAft>
                <a:spcPts val="500"/>
              </a:spcAft>
              <a:buClrTx/>
              <a:buSzTx/>
              <a:buFontTx/>
              <a:buNone/>
              <a:tabLst/>
              <a:defRPr/>
            </a:pPr>
            <a:endParaRPr kumimoji="0" lang="en-US" sz="1600" b="0" i="0" u="none" strike="noStrike" kern="1200" cap="none" spc="0" normalizeH="0" baseline="0" noProof="0">
              <a:ln>
                <a:noFill/>
              </a:ln>
              <a:gradFill>
                <a:gsLst>
                  <a:gs pos="9474">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1176"/>
              </a:spcAft>
              <a:buClrTx/>
              <a:buSzTx/>
              <a:buFontTx/>
              <a:buNone/>
              <a:tabLst>
                <a:tab pos="560241" algn="l"/>
              </a:tabLst>
              <a:defRPr/>
            </a:pPr>
            <a:endParaRPr kumimoji="0" lang="en-US" sz="1372"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Semilight" panose="020B0402040204020203" pitchFamily="34" charset="0"/>
            </a:endParaRPr>
          </a:p>
        </p:txBody>
      </p:sp>
      <p:sp>
        <p:nvSpPr>
          <p:cNvPr id="42" name="TextBox 16">
            <a:extLst>
              <a:ext uri="{FF2B5EF4-FFF2-40B4-BE49-F238E27FC236}">
                <a16:creationId xmlns:a16="http://schemas.microsoft.com/office/drawing/2014/main" id="{E11A5F6D-E5C4-468D-953C-51D85894C48E}"/>
              </a:ext>
            </a:extLst>
          </p:cNvPr>
          <p:cNvSpPr txBox="1"/>
          <p:nvPr/>
        </p:nvSpPr>
        <p:spPr>
          <a:xfrm>
            <a:off x="719950" y="2890583"/>
            <a:ext cx="9679011" cy="782100"/>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lvl="0">
              <a:spcBef>
                <a:spcPts val="0"/>
              </a:spcBef>
              <a:spcAft>
                <a:spcPts val="1176"/>
              </a:spcAft>
              <a:tabLst>
                <a:tab pos="560241" algn="l"/>
              </a:tabLst>
            </a:pPr>
            <a:r>
              <a:rPr lang="en-US" sz="1600" b="1">
                <a:solidFill>
                  <a:srgbClr val="0179D7"/>
                </a:solidFill>
                <a:latin typeface="Segoe UI"/>
                <a:cs typeface="Segoe UI Semilight" panose="020B0402040204020203" pitchFamily="34" charset="0"/>
              </a:rPr>
              <a:t>Enforce the restrictions </a:t>
            </a:r>
            <a:r>
              <a:rPr lang="en-US" sz="1600">
                <a:gradFill>
                  <a:gsLst>
                    <a:gs pos="2917">
                      <a:srgbClr val="505050"/>
                    </a:gs>
                    <a:gs pos="30000">
                      <a:srgbClr val="505050"/>
                    </a:gs>
                  </a:gsLst>
                  <a:lin ang="5400000" scaled="0"/>
                </a:gradFill>
                <a:latin typeface="Segoe UI"/>
                <a:cs typeface="Segoe UI Semilight" panose="020B0402040204020203" pitchFamily="34" charset="0"/>
              </a:rPr>
              <a:t>available in Windows that prevent use of local accounts for remote administration.</a:t>
            </a:r>
          </a:p>
        </p:txBody>
      </p:sp>
      <p:sp>
        <p:nvSpPr>
          <p:cNvPr id="43" name="TextBox 16">
            <a:extLst>
              <a:ext uri="{FF2B5EF4-FFF2-40B4-BE49-F238E27FC236}">
                <a16:creationId xmlns:a16="http://schemas.microsoft.com/office/drawing/2014/main" id="{2176E79C-4512-4C84-978C-1B7281111EA2}"/>
              </a:ext>
            </a:extLst>
          </p:cNvPr>
          <p:cNvSpPr txBox="1"/>
          <p:nvPr/>
        </p:nvSpPr>
        <p:spPr>
          <a:xfrm>
            <a:off x="719950" y="3919456"/>
            <a:ext cx="9679011" cy="535879"/>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lvl="0">
              <a:spcBef>
                <a:spcPts val="0"/>
              </a:spcBef>
              <a:spcAft>
                <a:spcPts val="1176"/>
              </a:spcAft>
              <a:tabLst>
                <a:tab pos="560241" algn="l"/>
              </a:tabLst>
            </a:pPr>
            <a:r>
              <a:rPr lang="en-US" sz="1600" b="1">
                <a:solidFill>
                  <a:srgbClr val="0179D7"/>
                </a:solidFill>
                <a:latin typeface="Segoe UI"/>
                <a:cs typeface="Segoe UI Semilight" panose="020B0402040204020203" pitchFamily="34" charset="0"/>
              </a:rPr>
              <a:t>Explicitly deny </a:t>
            </a:r>
            <a:r>
              <a:rPr lang="en-US" sz="1600">
                <a:gradFill>
                  <a:gsLst>
                    <a:gs pos="2917">
                      <a:srgbClr val="505050"/>
                    </a:gs>
                    <a:gs pos="30000">
                      <a:srgbClr val="505050"/>
                    </a:gs>
                  </a:gsLst>
                  <a:lin ang="5400000" scaled="0"/>
                </a:gradFill>
                <a:latin typeface="Segoe UI"/>
                <a:cs typeface="Segoe UI Semilight" panose="020B0402040204020203" pitchFamily="34" charset="0"/>
              </a:rPr>
              <a:t>network and Remote Desktop logon rights for all local administrative accounts.</a:t>
            </a:r>
          </a:p>
        </p:txBody>
      </p:sp>
      <p:sp>
        <p:nvSpPr>
          <p:cNvPr id="44" name="TextBox 16">
            <a:extLst>
              <a:ext uri="{FF2B5EF4-FFF2-40B4-BE49-F238E27FC236}">
                <a16:creationId xmlns:a16="http://schemas.microsoft.com/office/drawing/2014/main" id="{704FE48A-C808-4318-A76E-AE9E3BCCF33C}"/>
              </a:ext>
            </a:extLst>
          </p:cNvPr>
          <p:cNvSpPr txBox="1"/>
          <p:nvPr/>
        </p:nvSpPr>
        <p:spPr>
          <a:xfrm>
            <a:off x="644757" y="4885377"/>
            <a:ext cx="9679011" cy="935988"/>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lvl="0">
              <a:spcBef>
                <a:spcPts val="0"/>
              </a:spcBef>
              <a:spcAft>
                <a:spcPts val="1176"/>
              </a:spcAft>
              <a:tabLst>
                <a:tab pos="560241" algn="l"/>
              </a:tabLst>
            </a:pPr>
            <a:r>
              <a:rPr lang="en-US" sz="1600" b="1">
                <a:solidFill>
                  <a:srgbClr val="0179D7"/>
                </a:solidFill>
                <a:latin typeface="Segoe UI"/>
                <a:cs typeface="Segoe UI Semilight" panose="020B0402040204020203" pitchFamily="34" charset="0"/>
              </a:rPr>
              <a:t> Create unique passwords </a:t>
            </a:r>
            <a:r>
              <a:rPr lang="en-US" sz="1600">
                <a:gradFill>
                  <a:gsLst>
                    <a:gs pos="2917">
                      <a:srgbClr val="505050"/>
                    </a:gs>
                    <a:gs pos="30000">
                      <a:srgbClr val="505050"/>
                    </a:gs>
                  </a:gsLst>
                  <a:lin ang="5400000" scaled="0"/>
                </a:gradFill>
                <a:latin typeface="Segoe UI"/>
                <a:cs typeface="Segoe UI Semilight" panose="020B0402040204020203" pitchFamily="34" charset="0"/>
              </a:rPr>
              <a:t>for accounts that have local administrative privileges.</a:t>
            </a:r>
          </a:p>
          <a:p>
            <a:pPr marL="0" marR="0" lvl="0" indent="0" algn="l" defTabSz="914400" rtl="0" eaLnBrk="1" fontAlgn="auto" latinLnBrk="0" hangingPunct="1">
              <a:lnSpc>
                <a:spcPct val="100000"/>
              </a:lnSpc>
              <a:spcBef>
                <a:spcPts val="0"/>
              </a:spcBef>
              <a:spcAft>
                <a:spcPts val="1176"/>
              </a:spcAft>
              <a:buClrTx/>
              <a:buSzTx/>
              <a:buFontTx/>
              <a:buNone/>
              <a:tabLst>
                <a:tab pos="560241" algn="l"/>
              </a:tabLst>
              <a:defRPr/>
            </a:pPr>
            <a:endPar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Semilight" panose="020B0402040204020203" pitchFamily="34" charset="0"/>
            </a:endParaRPr>
          </a:p>
        </p:txBody>
      </p:sp>
      <p:cxnSp>
        <p:nvCxnSpPr>
          <p:cNvPr id="45" name="Straight Connector 11">
            <a:extLst>
              <a:ext uri="{FF2B5EF4-FFF2-40B4-BE49-F238E27FC236}">
                <a16:creationId xmlns:a16="http://schemas.microsoft.com/office/drawing/2014/main" id="{3A226CC2-8E11-4C5B-A9D6-94D46B73E5A1}"/>
              </a:ext>
            </a:extLst>
          </p:cNvPr>
          <p:cNvCxnSpPr>
            <a:cxnSpLocks/>
          </p:cNvCxnSpPr>
          <p:nvPr/>
        </p:nvCxnSpPr>
        <p:spPr>
          <a:xfrm>
            <a:off x="448213" y="1509178"/>
            <a:ext cx="0" cy="550548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e 2">
            <a:extLst>
              <a:ext uri="{FF2B5EF4-FFF2-40B4-BE49-F238E27FC236}">
                <a16:creationId xmlns:a16="http://schemas.microsoft.com/office/drawing/2014/main" id="{85C4719A-33FC-48BC-80D2-521A28970230}"/>
              </a:ext>
            </a:extLst>
          </p:cNvPr>
          <p:cNvGrpSpPr>
            <a:grpSpLocks noChangeAspect="1"/>
          </p:cNvGrpSpPr>
          <p:nvPr/>
        </p:nvGrpSpPr>
        <p:grpSpPr>
          <a:xfrm>
            <a:off x="235700" y="1948930"/>
            <a:ext cx="424530" cy="615516"/>
            <a:chOff x="735126" y="1856809"/>
            <a:chExt cx="587465" cy="851751"/>
          </a:xfrm>
        </p:grpSpPr>
        <p:sp>
          <p:nvSpPr>
            <p:cNvPr id="28" name="Ellipse 27">
              <a:extLst>
                <a:ext uri="{FF2B5EF4-FFF2-40B4-BE49-F238E27FC236}">
                  <a16:creationId xmlns:a16="http://schemas.microsoft.com/office/drawing/2014/main" id="{A4F41A48-AA77-4AFA-8E78-17D787FF900F}"/>
                </a:ext>
              </a:extLst>
            </p:cNvPr>
            <p:cNvSpPr/>
            <p:nvPr/>
          </p:nvSpPr>
          <p:spPr>
            <a:xfrm>
              <a:off x="735126" y="1935063"/>
              <a:ext cx="587465" cy="587466"/>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p:txBody>
        </p:sp>
        <p:sp>
          <p:nvSpPr>
            <p:cNvPr id="29" name="ZoneTexte 28">
              <a:extLst>
                <a:ext uri="{FF2B5EF4-FFF2-40B4-BE49-F238E27FC236}">
                  <a16:creationId xmlns:a16="http://schemas.microsoft.com/office/drawing/2014/main" id="{8D0DBD64-38F8-43B6-BA31-5A6EAADCF874}"/>
                </a:ext>
              </a:extLst>
            </p:cNvPr>
            <p:cNvSpPr txBox="1"/>
            <p:nvPr/>
          </p:nvSpPr>
          <p:spPr>
            <a:xfrm>
              <a:off x="820185" y="1856809"/>
              <a:ext cx="417342" cy="8517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fr-FR" sz="2353" b="1" i="0" u="none" strike="noStrike" kern="1200" cap="none" spc="0" normalizeH="0" baseline="0" noProof="0">
                  <a:ln>
                    <a:noFill/>
                  </a:ln>
                  <a:solidFill>
                    <a:srgbClr val="FFFFFF"/>
                  </a:solidFill>
                  <a:effectLst/>
                  <a:uLnTx/>
                  <a:uFillTx/>
                  <a:latin typeface="Segoe UI"/>
                  <a:ea typeface="+mn-ea"/>
                  <a:cs typeface="+mn-cs"/>
                </a:rPr>
                <a:t>1</a:t>
              </a:r>
            </a:p>
          </p:txBody>
        </p:sp>
      </p:grpSp>
      <p:grpSp>
        <p:nvGrpSpPr>
          <p:cNvPr id="2" name="Groupe 1">
            <a:extLst>
              <a:ext uri="{FF2B5EF4-FFF2-40B4-BE49-F238E27FC236}">
                <a16:creationId xmlns:a16="http://schemas.microsoft.com/office/drawing/2014/main" id="{D5C45A45-7AB4-4F6B-8E3B-52A562090FFE}"/>
              </a:ext>
            </a:extLst>
          </p:cNvPr>
          <p:cNvGrpSpPr>
            <a:grpSpLocks noChangeAspect="1"/>
          </p:cNvGrpSpPr>
          <p:nvPr/>
        </p:nvGrpSpPr>
        <p:grpSpPr>
          <a:xfrm>
            <a:off x="235700" y="2965513"/>
            <a:ext cx="424530" cy="615516"/>
            <a:chOff x="726492" y="3040776"/>
            <a:chExt cx="587465" cy="851751"/>
          </a:xfrm>
        </p:grpSpPr>
        <p:sp>
          <p:nvSpPr>
            <p:cNvPr id="31" name="Ellipse 30">
              <a:extLst>
                <a:ext uri="{FF2B5EF4-FFF2-40B4-BE49-F238E27FC236}">
                  <a16:creationId xmlns:a16="http://schemas.microsoft.com/office/drawing/2014/main" id="{A5DC4DC7-7551-4C58-83F6-2045B5E8AA1F}"/>
                </a:ext>
              </a:extLst>
            </p:cNvPr>
            <p:cNvSpPr/>
            <p:nvPr/>
          </p:nvSpPr>
          <p:spPr>
            <a:xfrm>
              <a:off x="726492" y="3149533"/>
              <a:ext cx="587465" cy="587465"/>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ZoneTexte 31">
              <a:extLst>
                <a:ext uri="{FF2B5EF4-FFF2-40B4-BE49-F238E27FC236}">
                  <a16:creationId xmlns:a16="http://schemas.microsoft.com/office/drawing/2014/main" id="{AEECE92F-7BB3-4F8B-A174-0DDAA7931750}"/>
                </a:ext>
              </a:extLst>
            </p:cNvPr>
            <p:cNvSpPr txBox="1"/>
            <p:nvPr/>
          </p:nvSpPr>
          <p:spPr>
            <a:xfrm>
              <a:off x="811551" y="3040776"/>
              <a:ext cx="417342" cy="8517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fr-FR" sz="2353" b="1" i="0" u="none" strike="noStrike" kern="1200" cap="none" spc="0" normalizeH="0" baseline="0" noProof="0">
                  <a:ln>
                    <a:noFill/>
                  </a:ln>
                  <a:solidFill>
                    <a:srgbClr val="FFFFFF"/>
                  </a:solidFill>
                  <a:effectLst/>
                  <a:uLnTx/>
                  <a:uFillTx/>
                  <a:latin typeface="Segoe UI"/>
                  <a:ea typeface="+mn-ea"/>
                  <a:cs typeface="+mn-cs"/>
                </a:rPr>
                <a:t>2</a:t>
              </a:r>
            </a:p>
          </p:txBody>
        </p:sp>
      </p:grpSp>
      <p:grpSp>
        <p:nvGrpSpPr>
          <p:cNvPr id="6" name="Groupe 5">
            <a:extLst>
              <a:ext uri="{FF2B5EF4-FFF2-40B4-BE49-F238E27FC236}">
                <a16:creationId xmlns:a16="http://schemas.microsoft.com/office/drawing/2014/main" id="{430A374B-DADA-415A-B7EF-B7EF6DF1E3BF}"/>
              </a:ext>
            </a:extLst>
          </p:cNvPr>
          <p:cNvGrpSpPr>
            <a:grpSpLocks noChangeAspect="1"/>
          </p:cNvGrpSpPr>
          <p:nvPr/>
        </p:nvGrpSpPr>
        <p:grpSpPr>
          <a:xfrm>
            <a:off x="235700" y="4004136"/>
            <a:ext cx="424530" cy="615516"/>
            <a:chOff x="740492" y="4275443"/>
            <a:chExt cx="587465" cy="851750"/>
          </a:xfrm>
        </p:grpSpPr>
        <p:sp>
          <p:nvSpPr>
            <p:cNvPr id="34" name="Ellipse 33">
              <a:extLst>
                <a:ext uri="{FF2B5EF4-FFF2-40B4-BE49-F238E27FC236}">
                  <a16:creationId xmlns:a16="http://schemas.microsoft.com/office/drawing/2014/main" id="{C9F5F05B-DE3C-430C-9B16-5DBB082EBA28}"/>
                </a:ext>
              </a:extLst>
            </p:cNvPr>
            <p:cNvSpPr/>
            <p:nvPr/>
          </p:nvSpPr>
          <p:spPr>
            <a:xfrm>
              <a:off x="740492" y="4364002"/>
              <a:ext cx="587465" cy="587465"/>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ZoneTexte 34">
              <a:extLst>
                <a:ext uri="{FF2B5EF4-FFF2-40B4-BE49-F238E27FC236}">
                  <a16:creationId xmlns:a16="http://schemas.microsoft.com/office/drawing/2014/main" id="{1C7D38A5-3A80-4F88-B2BB-F5178EB14AD8}"/>
                </a:ext>
              </a:extLst>
            </p:cNvPr>
            <p:cNvSpPr txBox="1"/>
            <p:nvPr/>
          </p:nvSpPr>
          <p:spPr>
            <a:xfrm>
              <a:off x="806560" y="4275443"/>
              <a:ext cx="417342" cy="851750"/>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fr-FR" sz="2353" b="1" i="0" u="none" strike="noStrike" kern="1200" cap="none" spc="0" normalizeH="0" baseline="0" noProof="0">
                  <a:ln>
                    <a:noFill/>
                  </a:ln>
                  <a:solidFill>
                    <a:srgbClr val="FFFFFF"/>
                  </a:solidFill>
                  <a:effectLst/>
                  <a:uLnTx/>
                  <a:uFillTx/>
                  <a:latin typeface="Segoe UI"/>
                  <a:ea typeface="+mn-ea"/>
                  <a:cs typeface="+mn-cs"/>
                </a:rPr>
                <a:t>3</a:t>
              </a:r>
            </a:p>
          </p:txBody>
        </p:sp>
      </p:grpSp>
      <p:grpSp>
        <p:nvGrpSpPr>
          <p:cNvPr id="7" name="Groupe 6">
            <a:extLst>
              <a:ext uri="{FF2B5EF4-FFF2-40B4-BE49-F238E27FC236}">
                <a16:creationId xmlns:a16="http://schemas.microsoft.com/office/drawing/2014/main" id="{401756C5-D6E2-43B4-886E-FC6FE77DA9C3}"/>
              </a:ext>
            </a:extLst>
          </p:cNvPr>
          <p:cNvGrpSpPr>
            <a:grpSpLocks noChangeAspect="1"/>
          </p:cNvGrpSpPr>
          <p:nvPr/>
        </p:nvGrpSpPr>
        <p:grpSpPr>
          <a:xfrm>
            <a:off x="223720" y="5030243"/>
            <a:ext cx="421037" cy="615516"/>
            <a:chOff x="731326" y="5489865"/>
            <a:chExt cx="582632" cy="851753"/>
          </a:xfrm>
        </p:grpSpPr>
        <p:sp>
          <p:nvSpPr>
            <p:cNvPr id="37" name="Ellipse 36">
              <a:extLst>
                <a:ext uri="{FF2B5EF4-FFF2-40B4-BE49-F238E27FC236}">
                  <a16:creationId xmlns:a16="http://schemas.microsoft.com/office/drawing/2014/main" id="{9591452B-A053-43CD-9783-C110E3306CD3}"/>
                </a:ext>
              </a:extLst>
            </p:cNvPr>
            <p:cNvSpPr/>
            <p:nvPr/>
          </p:nvSpPr>
          <p:spPr>
            <a:xfrm>
              <a:off x="731326" y="5578470"/>
              <a:ext cx="582632" cy="587465"/>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ZoneTexte 37">
              <a:extLst>
                <a:ext uri="{FF2B5EF4-FFF2-40B4-BE49-F238E27FC236}">
                  <a16:creationId xmlns:a16="http://schemas.microsoft.com/office/drawing/2014/main" id="{91903769-E1C1-4C26-A04A-D4C415BFDD7E}"/>
                </a:ext>
              </a:extLst>
            </p:cNvPr>
            <p:cNvSpPr txBox="1"/>
            <p:nvPr/>
          </p:nvSpPr>
          <p:spPr>
            <a:xfrm>
              <a:off x="803823" y="5489865"/>
              <a:ext cx="413909" cy="85175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fr-FR" sz="2353" b="1" i="0" u="none" strike="noStrike" kern="1200" cap="none" spc="0" normalizeH="0" baseline="0" noProof="0">
                  <a:ln>
                    <a:noFill/>
                  </a:ln>
                  <a:solidFill>
                    <a:srgbClr val="FFFFFF"/>
                  </a:solidFill>
                  <a:effectLst/>
                  <a:uLnTx/>
                  <a:uFillTx/>
                  <a:latin typeface="Segoe UI"/>
                  <a:ea typeface="+mn-ea"/>
                  <a:cs typeface="+mn-cs"/>
                </a:rPr>
                <a:t>4</a:t>
              </a:r>
            </a:p>
          </p:txBody>
        </p:sp>
      </p:grpSp>
    </p:spTree>
    <p:extLst>
      <p:ext uri="{BB962C8B-B14F-4D97-AF65-F5344CB8AC3E}">
        <p14:creationId xmlns:p14="http://schemas.microsoft.com/office/powerpoint/2010/main" val="268872552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Restrict inbound network traffic</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421906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600"/>
              </a:spcAft>
            </a:pPr>
            <a:r>
              <a:rPr lang="en-US" sz="2400"/>
              <a:t>For an attacker attempting to carry out lateral movement or privilege escalation, he or she must be able to contact other computers on the network.</a:t>
            </a:r>
          </a:p>
          <a:p>
            <a:pPr>
              <a:spcBef>
                <a:spcPts val="1200"/>
              </a:spcBef>
              <a:spcAft>
                <a:spcPts val="600"/>
              </a:spcAft>
            </a:pPr>
            <a:r>
              <a:rPr lang="en-US" sz="2400"/>
              <a:t>Use Windows Firewall on local workstations to restrict inbound traffic to specific services, servers, and trusted workstations you use for desktop management. To do so, deny all inbound access unless explicitly specified in a rule. </a:t>
            </a:r>
          </a:p>
          <a:p>
            <a:r>
              <a:rPr lang="en-US" sz="2400"/>
              <a:t>Using Windows Firewall to restrict inbound traffic is a simple and robust mitigation that can help prevent attackers from using captured hashes for lateral movement or privilege escalation. This mitigation significantly reduces the attack surface of your organization’s network resources to a PtH attack and other credential theft attacks because it disables an attacker’s ability to authenticate from any given host on a network</a:t>
            </a:r>
            <a:r>
              <a:rPr lang="en-US" sz="2000"/>
              <a:t>. </a:t>
            </a:r>
          </a:p>
        </p:txBody>
      </p:sp>
    </p:spTree>
    <p:extLst>
      <p:ext uri="{BB962C8B-B14F-4D97-AF65-F5344CB8AC3E}">
        <p14:creationId xmlns:p14="http://schemas.microsoft.com/office/powerpoint/2010/main" val="58539621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Restrict inbound network traffic</a:t>
            </a:r>
          </a:p>
        </p:txBody>
      </p:sp>
      <p:sp>
        <p:nvSpPr>
          <p:cNvPr id="6" name="Rectangle 5">
            <a:extLst>
              <a:ext uri="{FF2B5EF4-FFF2-40B4-BE49-F238E27FC236}">
                <a16:creationId xmlns:a16="http://schemas.microsoft.com/office/drawing/2014/main" id="{42D35559-9079-486E-A4DD-B44CE111DC4C}"/>
              </a:ext>
            </a:extLst>
          </p:cNvPr>
          <p:cNvSpPr/>
          <p:nvPr/>
        </p:nvSpPr>
        <p:spPr>
          <a:xfrm>
            <a:off x="6027648" y="1755058"/>
            <a:ext cx="5732401" cy="4714456"/>
          </a:xfrm>
          <a:prstGeom prst="rect">
            <a:avLst/>
          </a:prstGeom>
          <a:solidFill>
            <a:srgbClr val="0179D7"/>
          </a:solidFill>
          <a:ln w="12700" cap="flat" cmpd="sng" algn="ctr">
            <a:noFill/>
            <a:prstDash val="solid"/>
            <a:miter lim="800000"/>
          </a:ln>
          <a:effectLst/>
        </p:spPr>
        <p:txBody>
          <a:bodyPr rtlCol="0" anchor="ctr"/>
          <a:lstStyle/>
          <a:p>
            <a:pPr marL="342900" lvl="0" indent="-342900" algn="ctr" defTabSz="896386">
              <a:buFont typeface="Arial" panose="020B0604020202020204" pitchFamily="34" charset="0"/>
              <a:buChar char="•"/>
              <a:defRPr/>
            </a:pPr>
            <a:r>
              <a:rPr lang="en-US" sz="2000" kern="0">
                <a:solidFill>
                  <a:prstClr val="white"/>
                </a:solidFill>
                <a:latin typeface="Calibri" panose="020F0502020204030204"/>
              </a:rPr>
              <a:t>Block all inbound traffic, and then use rules to allow inbound traffic only by exception. In Windows Firewall, you can use the Block (Default) setting to configure all profiles that appear in the snap‑in, as shown in Figure. </a:t>
            </a:r>
          </a:p>
          <a:p>
            <a:pPr lvl="0" algn="ctr" defTabSz="896386">
              <a:defRPr/>
            </a:pPr>
            <a:endParaRPr lang="en-US" sz="2000" kern="0">
              <a:solidFill>
                <a:prstClr val="white"/>
              </a:solidFill>
              <a:latin typeface="Calibri" panose="020F0502020204030204"/>
            </a:endParaRPr>
          </a:p>
          <a:p>
            <a:pPr marL="342900" lvl="0" indent="-342900" algn="ctr" defTabSz="896386">
              <a:buFont typeface="Arial" panose="020B0604020202020204" pitchFamily="34" charset="0"/>
              <a:buChar char="•"/>
              <a:defRPr/>
            </a:pPr>
            <a:r>
              <a:rPr lang="en-US" sz="2000" kern="0">
                <a:solidFill>
                  <a:prstClr val="white"/>
                </a:solidFill>
                <a:latin typeface="Calibri" panose="020F0502020204030204"/>
              </a:rPr>
              <a:t>Enable inbound exceptions for authorized hosts that your organization uses to manage workstations. To enable authorized inbound rules, you must provide IP addresses or subnets on the expected ports and protocols.</a:t>
            </a:r>
          </a:p>
          <a:p>
            <a:pPr lvl="0" algn="ctr" defTabSz="896386">
              <a:defRPr/>
            </a:pPr>
            <a:endParaRPr lang="en-US" sz="2000" kern="0">
              <a:solidFill>
                <a:prstClr val="white"/>
              </a:solidFill>
              <a:latin typeface="Calibri" panose="020F0502020204030204"/>
            </a:endParaRPr>
          </a:p>
        </p:txBody>
      </p:sp>
      <p:pic>
        <p:nvPicPr>
          <p:cNvPr id="5" name="Picture 42" descr="C:\Users\pjungles\Desktop\profiles.PNG">
            <a:extLst>
              <a:ext uri="{FF2B5EF4-FFF2-40B4-BE49-F238E27FC236}">
                <a16:creationId xmlns:a16="http://schemas.microsoft.com/office/drawing/2014/main" id="{3CFD778E-E8B6-48F4-9C4F-78658051CC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2942" y="1936654"/>
            <a:ext cx="3837439" cy="4080687"/>
          </a:xfrm>
          <a:prstGeom prst="rect">
            <a:avLst/>
          </a:prstGeom>
          <a:noFill/>
          <a:ln>
            <a:noFill/>
          </a:ln>
        </p:spPr>
      </p:pic>
    </p:spTree>
    <p:extLst>
      <p:ext uri="{BB962C8B-B14F-4D97-AF65-F5344CB8AC3E}">
        <p14:creationId xmlns:p14="http://schemas.microsoft.com/office/powerpoint/2010/main" val="355903757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Additional technical countermeasures for credential theft</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22073" y="1612115"/>
            <a:ext cx="11653523" cy="282791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Do not allow Internet browsing from highly privileged accounts</a:t>
            </a:r>
          </a:p>
          <a:p>
            <a:r>
              <a:rPr lang="en-US" sz="2000"/>
              <a:t>Remove standard users from the local Administrators group</a:t>
            </a:r>
          </a:p>
          <a:p>
            <a:r>
              <a:rPr lang="en-US" sz="2000"/>
              <a:t>Use remote management tools that don’t place reusable credentials on a remote computer’s memory</a:t>
            </a:r>
          </a:p>
          <a:p>
            <a:r>
              <a:rPr lang="en-US" sz="2000"/>
              <a:t>Update applications and operating systems</a:t>
            </a:r>
          </a:p>
          <a:p>
            <a:r>
              <a:rPr lang="en-US" sz="2000"/>
              <a:t>Limit the number and use of privileged domain accounts</a:t>
            </a:r>
          </a:p>
          <a:p>
            <a:r>
              <a:rPr lang="en-US" sz="2000"/>
              <a:t>Secure and manage domain controllers</a:t>
            </a:r>
          </a:p>
          <a:p>
            <a:r>
              <a:rPr lang="en-US" sz="2000"/>
              <a:t>Remove LAN Manager hashes</a:t>
            </a:r>
          </a:p>
          <a:p>
            <a:r>
              <a:rPr lang="en-US" sz="2000"/>
              <a:t>Disable the NTLM protocol</a:t>
            </a:r>
          </a:p>
        </p:txBody>
      </p:sp>
    </p:spTree>
    <p:extLst>
      <p:ext uri="{BB962C8B-B14F-4D97-AF65-F5344CB8AC3E}">
        <p14:creationId xmlns:p14="http://schemas.microsoft.com/office/powerpoint/2010/main" val="11296001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Additional technical countermeasures for credential theft</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269302" y="2253670"/>
            <a:ext cx="11653523" cy="315723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800"/>
              </a:spcBef>
              <a:spcAft>
                <a:spcPts val="1200"/>
              </a:spcAft>
            </a:pPr>
            <a:r>
              <a:rPr lang="en-US" sz="2400"/>
              <a:t>Use MFA for user accounts</a:t>
            </a:r>
          </a:p>
          <a:p>
            <a:pPr>
              <a:spcBef>
                <a:spcPts val="1800"/>
              </a:spcBef>
              <a:spcAft>
                <a:spcPts val="1200"/>
              </a:spcAft>
            </a:pPr>
            <a:r>
              <a:rPr lang="en-US" sz="2400"/>
              <a:t>Use Microsoft Passport and Windows Hello</a:t>
            </a:r>
          </a:p>
          <a:p>
            <a:pPr>
              <a:spcBef>
                <a:spcPts val="1800"/>
              </a:spcBef>
              <a:spcAft>
                <a:spcPts val="1200"/>
              </a:spcAft>
            </a:pPr>
            <a:r>
              <a:rPr lang="en-US" sz="2400"/>
              <a:t>Use jump servers to administer isolated network segments</a:t>
            </a:r>
          </a:p>
          <a:p>
            <a:pPr>
              <a:spcBef>
                <a:spcPts val="1800"/>
              </a:spcBef>
              <a:spcAft>
                <a:spcPts val="1200"/>
              </a:spcAft>
            </a:pPr>
            <a:r>
              <a:rPr lang="en-US" sz="2400"/>
              <a:t>Detect use of stolen credentials</a:t>
            </a:r>
          </a:p>
          <a:p>
            <a:endParaRPr lang="en-US" sz="2000"/>
          </a:p>
        </p:txBody>
      </p:sp>
    </p:spTree>
    <p:extLst>
      <p:ext uri="{BB962C8B-B14F-4D97-AF65-F5344CB8AC3E}">
        <p14:creationId xmlns:p14="http://schemas.microsoft.com/office/powerpoint/2010/main" val="37998217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59599" y="1189493"/>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fr-FR" sz="1765" kern="0">
              <a:solidFill>
                <a:prstClr val="white"/>
              </a:solidFill>
              <a:latin typeface="Calibri" panose="020F0502020204030204"/>
            </a:endParaRPr>
          </a:p>
        </p:txBody>
      </p:sp>
      <p:sp>
        <p:nvSpPr>
          <p:cNvPr id="5" name="Text Placeholder 5"/>
          <p:cNvSpPr txBox="1">
            <a:spLocks/>
          </p:cNvSpPr>
          <p:nvPr/>
        </p:nvSpPr>
        <p:spPr>
          <a:xfrm>
            <a:off x="6487798" y="1758634"/>
            <a:ext cx="11924714" cy="424009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14367">
              <a:buFont typeface="Arial" panose="020B0604020202020204" pitchFamily="34" charset="0"/>
              <a:buChar char="•"/>
              <a:defRPr/>
            </a:pPr>
            <a:r>
              <a:rPr lang="en-US" sz="3200">
                <a:solidFill>
                  <a:prstClr val="white"/>
                </a:solidFill>
                <a:latin typeface="Calibri Light" panose="020F0302020204030204"/>
              </a:rPr>
              <a:t>Password padded </a:t>
            </a:r>
          </a:p>
          <a:p>
            <a:pPr defTabSz="914367">
              <a:defRPr/>
            </a:pPr>
            <a:r>
              <a:rPr lang="en-US" sz="3200">
                <a:solidFill>
                  <a:prstClr val="white"/>
                </a:solidFill>
                <a:latin typeface="Calibri Light" panose="020F0302020204030204"/>
              </a:rPr>
              <a:t>     with null to 14 characters</a:t>
            </a:r>
          </a:p>
          <a:p>
            <a:pPr marL="285750" lvl="1" indent="-285750" defTabSz="914367">
              <a:buFont typeface="Arial" panose="020B0604020202020204" pitchFamily="34" charset="0"/>
              <a:buChar char="•"/>
              <a:defRPr/>
            </a:pPr>
            <a:endParaRPr lang="en-US" sz="1600">
              <a:solidFill>
                <a:prstClr val="white"/>
              </a:solidFill>
              <a:latin typeface="Calibri" panose="020F0502020204030204"/>
            </a:endParaRPr>
          </a:p>
          <a:p>
            <a:pPr marL="457200" lvl="1" indent="-457200" defTabSz="914367">
              <a:buFont typeface="Arial" panose="020B0604020202020204" pitchFamily="34" charset="0"/>
              <a:buChar char="•"/>
              <a:defRPr/>
            </a:pPr>
            <a:r>
              <a:rPr lang="en-US" sz="3200">
                <a:solidFill>
                  <a:prstClr val="white"/>
                </a:solidFill>
                <a:latin typeface="Calibri Light" panose="020F0302020204030204"/>
              </a:rPr>
              <a:t>Converted to uppercase</a:t>
            </a:r>
          </a:p>
          <a:p>
            <a:pPr marL="457200" lvl="1" indent="-457200" defTabSz="914367">
              <a:buFont typeface="Arial" panose="020B0604020202020204" pitchFamily="34" charset="0"/>
              <a:buChar char="•"/>
              <a:defRPr/>
            </a:pPr>
            <a:endParaRPr lang="en-US" sz="1600">
              <a:solidFill>
                <a:prstClr val="white"/>
              </a:solidFill>
              <a:latin typeface="Calibri Light" panose="020F0302020204030204"/>
            </a:endParaRPr>
          </a:p>
          <a:p>
            <a:pPr marL="457200" lvl="1" indent="-457200" defTabSz="914367">
              <a:buFont typeface="Arial" panose="020B0604020202020204" pitchFamily="34" charset="0"/>
              <a:buChar char="•"/>
              <a:defRPr/>
            </a:pPr>
            <a:r>
              <a:rPr lang="en-US" sz="3200">
                <a:solidFill>
                  <a:prstClr val="white"/>
                </a:solidFill>
                <a:latin typeface="Calibri Light" panose="020F0302020204030204"/>
              </a:rPr>
              <a:t>Separated into two seven</a:t>
            </a:r>
          </a:p>
          <a:p>
            <a:pPr lvl="1" defTabSz="914367">
              <a:buFont typeface="Arial" panose="020B0604020202020204" pitchFamily="34" charset="0"/>
              <a:defRPr/>
            </a:pPr>
            <a:r>
              <a:rPr lang="en-US" sz="3200">
                <a:solidFill>
                  <a:prstClr val="white"/>
                </a:solidFill>
                <a:latin typeface="Calibri Light" panose="020F0302020204030204"/>
              </a:rPr>
              <a:t>     character strings</a:t>
            </a:r>
          </a:p>
          <a:p>
            <a:pPr lvl="1" defTabSz="914367">
              <a:buFont typeface="Arial" panose="020B0604020202020204" pitchFamily="34" charset="0"/>
              <a:defRPr/>
            </a:pPr>
            <a:endParaRPr lang="en-US" sz="3200">
              <a:solidFill>
                <a:prstClr val="white"/>
              </a:solidFill>
              <a:latin typeface="Calibri Light" panose="020F0302020204030204"/>
            </a:endParaRP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a:t>LM </a:t>
            </a:r>
            <a:r>
              <a:rPr lang="fr-FR" err="1"/>
              <a:t>Password</a:t>
            </a:r>
            <a:r>
              <a:rPr lang="fr-FR"/>
              <a:t> Hash</a:t>
            </a:r>
          </a:p>
        </p:txBody>
      </p:sp>
      <p:sp>
        <p:nvSpPr>
          <p:cNvPr id="14" name="Rounded Rectangle 9">
            <a:extLst>
              <a:ext uri="{FF2B5EF4-FFF2-40B4-BE49-F238E27FC236}">
                <a16:creationId xmlns:a16="http://schemas.microsoft.com/office/drawing/2014/main" id="{17F4E15A-4303-435B-856E-23D00E42ABF9}"/>
              </a:ext>
            </a:extLst>
          </p:cNvPr>
          <p:cNvSpPr/>
          <p:nvPr/>
        </p:nvSpPr>
        <p:spPr>
          <a:xfrm>
            <a:off x="50504" y="2256872"/>
            <a:ext cx="6220511" cy="3421629"/>
          </a:xfrm>
          <a:prstGeom prst="roundRect">
            <a:avLst/>
          </a:prstGeom>
          <a:solidFill>
            <a:srgbClr val="595959"/>
          </a:soli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a typeface="+mn-ea"/>
              <a:cs typeface="+mn-cs"/>
            </a:endParaRPr>
          </a:p>
        </p:txBody>
      </p:sp>
      <p:sp>
        <p:nvSpPr>
          <p:cNvPr id="15" name="Rectangle 14">
            <a:extLst>
              <a:ext uri="{FF2B5EF4-FFF2-40B4-BE49-F238E27FC236}">
                <a16:creationId xmlns:a16="http://schemas.microsoft.com/office/drawing/2014/main" id="{E8D2D87B-9425-4221-8341-D44CE3A1A947}"/>
              </a:ext>
            </a:extLst>
          </p:cNvPr>
          <p:cNvSpPr>
            <a:spLocks noChangeArrowheads="1"/>
          </p:cNvSpPr>
          <p:nvPr/>
        </p:nvSpPr>
        <p:spPr bwMode="auto">
          <a:xfrm>
            <a:off x="191251" y="2453617"/>
            <a:ext cx="1371600" cy="342900"/>
          </a:xfrm>
          <a:prstGeom prst="rect">
            <a:avLst/>
          </a:prstGeom>
          <a:solidFill>
            <a:srgbClr val="DDDDDD">
              <a:lumMod val="40000"/>
              <a:lumOff val="60000"/>
            </a:srgbClr>
          </a:solidFill>
          <a:ln w="9525">
            <a:solidFill>
              <a:srgbClr val="5191CD"/>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350" b="1" i="0" u="none" strike="noStrike" kern="1200" cap="none" spc="0" normalizeH="0" baseline="0" noProof="0">
                <a:ln>
                  <a:noFill/>
                </a:ln>
                <a:solidFill>
                  <a:srgbClr val="000000"/>
                </a:solidFill>
                <a:effectLst/>
                <a:uLnTx/>
                <a:uFillTx/>
                <a:latin typeface="Arial" panose="020B0604020202020204" pitchFamily="34" charset="0"/>
                <a:ea typeface="+mn-ea"/>
                <a:cs typeface="+mn-cs"/>
              </a:rPr>
              <a:t>Seattle1</a:t>
            </a:r>
          </a:p>
        </p:txBody>
      </p:sp>
      <p:sp>
        <p:nvSpPr>
          <p:cNvPr id="16" name="Rectangle 15">
            <a:extLst>
              <a:ext uri="{FF2B5EF4-FFF2-40B4-BE49-F238E27FC236}">
                <a16:creationId xmlns:a16="http://schemas.microsoft.com/office/drawing/2014/main" id="{138E1EDA-7BFB-4A42-8BAD-234DA88E981D}"/>
              </a:ext>
            </a:extLst>
          </p:cNvPr>
          <p:cNvSpPr>
            <a:spLocks noChangeArrowheads="1"/>
          </p:cNvSpPr>
          <p:nvPr/>
        </p:nvSpPr>
        <p:spPr bwMode="auto">
          <a:xfrm>
            <a:off x="1966488" y="2453617"/>
            <a:ext cx="1371600" cy="342900"/>
          </a:xfrm>
          <a:prstGeom prst="rect">
            <a:avLst/>
          </a:prstGeom>
          <a:solidFill>
            <a:srgbClr val="DDDDDD">
              <a:lumMod val="40000"/>
              <a:lumOff val="60000"/>
            </a:srgbClr>
          </a:solidFill>
          <a:ln w="9525">
            <a:solidFill>
              <a:srgbClr val="5191CD"/>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350" b="1" i="0" u="none" strike="noStrike" kern="1200" cap="none" spc="0" normalizeH="0" baseline="0" noProof="0">
                <a:ln>
                  <a:noFill/>
                </a:ln>
                <a:solidFill>
                  <a:srgbClr val="000000"/>
                </a:solidFill>
                <a:effectLst/>
                <a:uLnTx/>
                <a:uFillTx/>
                <a:latin typeface="Arial" panose="020B0604020202020204" pitchFamily="34" charset="0"/>
                <a:ea typeface="+mn-ea"/>
                <a:cs typeface="+mn-cs"/>
              </a:rPr>
              <a:t>SEATTLE</a:t>
            </a:r>
          </a:p>
        </p:txBody>
      </p:sp>
      <p:sp>
        <p:nvSpPr>
          <p:cNvPr id="17" name="Rectangle 16">
            <a:extLst>
              <a:ext uri="{FF2B5EF4-FFF2-40B4-BE49-F238E27FC236}">
                <a16:creationId xmlns:a16="http://schemas.microsoft.com/office/drawing/2014/main" id="{D366499B-71D7-441E-9F21-DD1C55116638}"/>
              </a:ext>
            </a:extLst>
          </p:cNvPr>
          <p:cNvSpPr>
            <a:spLocks noChangeArrowheads="1"/>
          </p:cNvSpPr>
          <p:nvPr/>
        </p:nvSpPr>
        <p:spPr bwMode="auto">
          <a:xfrm>
            <a:off x="3693325" y="2453617"/>
            <a:ext cx="1371600" cy="342900"/>
          </a:xfrm>
          <a:prstGeom prst="rect">
            <a:avLst/>
          </a:prstGeom>
          <a:solidFill>
            <a:srgbClr val="DDDDDD">
              <a:lumMod val="40000"/>
              <a:lumOff val="60000"/>
            </a:srgbClr>
          </a:solidFill>
          <a:ln w="9525">
            <a:solidFill>
              <a:srgbClr val="5191CD"/>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350" b="1" i="0" u="none" strike="noStrike" kern="1200" cap="none" spc="0" normalizeH="0" baseline="0" noProof="0">
                <a:ln>
                  <a:noFill/>
                </a:ln>
                <a:solidFill>
                  <a:srgbClr val="000000"/>
                </a:solidFill>
                <a:effectLst/>
                <a:uLnTx/>
                <a:uFillTx/>
                <a:latin typeface="Arial" panose="020B0604020202020204" pitchFamily="34" charset="0"/>
                <a:ea typeface="+mn-ea"/>
                <a:cs typeface="+mn-cs"/>
              </a:rPr>
              <a:t>1******</a:t>
            </a:r>
          </a:p>
        </p:txBody>
      </p:sp>
      <p:sp>
        <p:nvSpPr>
          <p:cNvPr id="23" name="Text Box 10">
            <a:extLst>
              <a:ext uri="{FF2B5EF4-FFF2-40B4-BE49-F238E27FC236}">
                <a16:creationId xmlns:a16="http://schemas.microsoft.com/office/drawing/2014/main" id="{75D05B4A-A6C2-407F-8632-09DB16221D05}"/>
              </a:ext>
            </a:extLst>
          </p:cNvPr>
          <p:cNvSpPr txBox="1">
            <a:spLocks noChangeArrowheads="1"/>
          </p:cNvSpPr>
          <p:nvPr/>
        </p:nvSpPr>
        <p:spPr bwMode="auto">
          <a:xfrm>
            <a:off x="1394988" y="2449532"/>
            <a:ext cx="571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prstClr val="white"/>
                </a:solidFill>
                <a:effectLst>
                  <a:outerShdw blurRad="38100" dist="38100" dir="2700000" algn="tl">
                    <a:srgbClr val="000000"/>
                  </a:outerShdw>
                </a:effectLst>
                <a:uLnTx/>
                <a:uFillTx/>
                <a:latin typeface="Arial" panose="020B0604020202020204" pitchFamily="34" charset="0"/>
                <a:ea typeface="+mn-ea"/>
                <a:cs typeface="+mn-cs"/>
              </a:rPr>
              <a:t>   =</a:t>
            </a:r>
          </a:p>
        </p:txBody>
      </p:sp>
      <p:sp>
        <p:nvSpPr>
          <p:cNvPr id="24" name="Text Box 11">
            <a:extLst>
              <a:ext uri="{FF2B5EF4-FFF2-40B4-BE49-F238E27FC236}">
                <a16:creationId xmlns:a16="http://schemas.microsoft.com/office/drawing/2014/main" id="{B09F98A9-CE38-4641-93C4-F641512106A1}"/>
              </a:ext>
            </a:extLst>
          </p:cNvPr>
          <p:cNvSpPr txBox="1">
            <a:spLocks noChangeArrowheads="1"/>
          </p:cNvSpPr>
          <p:nvPr/>
        </p:nvSpPr>
        <p:spPr bwMode="auto">
          <a:xfrm>
            <a:off x="3321585" y="2443523"/>
            <a:ext cx="571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prstClr val="white"/>
                </a:solidFill>
                <a:effectLst>
                  <a:outerShdw blurRad="38100" dist="38100" dir="2700000" algn="tl">
                    <a:srgbClr val="000000"/>
                  </a:outerShdw>
                </a:effectLst>
                <a:uLnTx/>
                <a:uFillTx/>
                <a:latin typeface="Arial" panose="020B0604020202020204" pitchFamily="34" charset="0"/>
                <a:ea typeface="+mn-ea"/>
                <a:cs typeface="+mn-cs"/>
              </a:rPr>
              <a:t> +</a:t>
            </a:r>
          </a:p>
        </p:txBody>
      </p:sp>
      <p:sp>
        <p:nvSpPr>
          <p:cNvPr id="39" name="AutoShape 2">
            <a:extLst>
              <a:ext uri="{FF2B5EF4-FFF2-40B4-BE49-F238E27FC236}">
                <a16:creationId xmlns:a16="http://schemas.microsoft.com/office/drawing/2014/main" id="{D99AA251-4AD7-478A-86AB-76394B8F6866}"/>
              </a:ext>
            </a:extLst>
          </p:cNvPr>
          <p:cNvSpPr>
            <a:spLocks noChangeArrowheads="1"/>
          </p:cNvSpPr>
          <p:nvPr/>
        </p:nvSpPr>
        <p:spPr bwMode="auto">
          <a:xfrm rot="16200000">
            <a:off x="4335126" y="4776248"/>
            <a:ext cx="314325" cy="758778"/>
          </a:xfrm>
          <a:prstGeom prst="downArrow">
            <a:avLst>
              <a:gd name="adj1" fmla="val 50000"/>
              <a:gd name="adj2" fmla="val 110417"/>
            </a:avLst>
          </a:prstGeom>
          <a:gradFill rotWithShape="1">
            <a:gsLst>
              <a:gs pos="0">
                <a:srgbClr val="0070C0">
                  <a:gamma/>
                  <a:shade val="46275"/>
                  <a:invGamma/>
                </a:srgbClr>
              </a:gs>
              <a:gs pos="100000">
                <a:srgbClr val="0070C0"/>
              </a:gs>
            </a:gsLst>
            <a:lin ang="5400000" scaled="1"/>
          </a:gra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675" b="0" i="0" u="none" strike="noStrike" kern="1200" cap="none" spc="0" normalizeH="0" baseline="0" noProof="0">
              <a:ln>
                <a:noFill/>
              </a:ln>
              <a:solidFill>
                <a:srgbClr val="000000"/>
              </a:solidFill>
              <a:effectLst/>
              <a:uLnTx/>
              <a:uFillTx/>
              <a:latin typeface="Segoe" pitchFamily="34" charset="0"/>
              <a:ea typeface="+mn-ea"/>
              <a:cs typeface="+mn-cs"/>
            </a:endParaRPr>
          </a:p>
        </p:txBody>
      </p:sp>
      <p:sp>
        <p:nvSpPr>
          <p:cNvPr id="40" name="Text Box 5">
            <a:extLst>
              <a:ext uri="{FF2B5EF4-FFF2-40B4-BE49-F238E27FC236}">
                <a16:creationId xmlns:a16="http://schemas.microsoft.com/office/drawing/2014/main" id="{0FDD2A54-C770-4D0B-8605-381097EB03E9}"/>
              </a:ext>
            </a:extLst>
          </p:cNvPr>
          <p:cNvSpPr txBox="1">
            <a:spLocks noChangeArrowheads="1"/>
          </p:cNvSpPr>
          <p:nvPr/>
        </p:nvSpPr>
        <p:spPr bwMode="auto">
          <a:xfrm>
            <a:off x="1627681" y="2882067"/>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41" name="Rectangle 40">
            <a:extLst>
              <a:ext uri="{FF2B5EF4-FFF2-40B4-BE49-F238E27FC236}">
                <a16:creationId xmlns:a16="http://schemas.microsoft.com/office/drawing/2014/main" id="{1AAE0E6C-766E-4035-95E7-A43462125A27}"/>
              </a:ext>
            </a:extLst>
          </p:cNvPr>
          <p:cNvSpPr>
            <a:spLocks noChangeArrowheads="1"/>
          </p:cNvSpPr>
          <p:nvPr/>
        </p:nvSpPr>
        <p:spPr bwMode="auto">
          <a:xfrm>
            <a:off x="220649" y="3494937"/>
            <a:ext cx="1028700" cy="685800"/>
          </a:xfrm>
          <a:prstGeom prst="rect">
            <a:avLst/>
          </a:prstGeom>
          <a:solidFill>
            <a:srgbClr val="0070C0"/>
          </a:solidFill>
          <a:ln w="9525">
            <a:solidFill>
              <a:srgbClr val="2D86E7"/>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prstClr val="white"/>
                </a:solidFill>
                <a:effectLst/>
                <a:uLnTx/>
                <a:uFillTx/>
                <a:latin typeface="Arial" panose="020B0604020202020204" pitchFamily="34" charset="0"/>
                <a:ea typeface="+mn-ea"/>
                <a:cs typeface="+mn-cs"/>
              </a:rPr>
              <a:t>Constant</a:t>
            </a:r>
          </a:p>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2" name="AutoShape 12">
            <a:extLst>
              <a:ext uri="{FF2B5EF4-FFF2-40B4-BE49-F238E27FC236}">
                <a16:creationId xmlns:a16="http://schemas.microsoft.com/office/drawing/2014/main" id="{1F34F24D-A0A7-4693-A1B8-5A3F442FEE20}"/>
              </a:ext>
            </a:extLst>
          </p:cNvPr>
          <p:cNvSpPr>
            <a:spLocks noChangeArrowheads="1"/>
          </p:cNvSpPr>
          <p:nvPr/>
        </p:nvSpPr>
        <p:spPr bwMode="auto">
          <a:xfrm>
            <a:off x="2474653" y="2815430"/>
            <a:ext cx="214313" cy="577454"/>
          </a:xfrm>
          <a:prstGeom prst="downArrow">
            <a:avLst>
              <a:gd name="adj1" fmla="val 50000"/>
              <a:gd name="adj2" fmla="val 67361"/>
            </a:avLst>
          </a:prstGeom>
          <a:gradFill rotWithShape="1">
            <a:gsLst>
              <a:gs pos="0">
                <a:srgbClr val="0070C0">
                  <a:gamma/>
                  <a:shade val="46275"/>
                  <a:invGamma/>
                </a:srgbClr>
              </a:gs>
              <a:gs pos="100000">
                <a:srgbClr val="0070C0"/>
              </a:gs>
            </a:gsLst>
            <a:lin ang="5400000" scaled="1"/>
          </a:gra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675" b="0" i="0" u="none" strike="noStrike" kern="1200" cap="none" spc="0" normalizeH="0" baseline="0" noProof="0">
              <a:ln>
                <a:noFill/>
              </a:ln>
              <a:solidFill>
                <a:srgbClr val="000000"/>
              </a:solidFill>
              <a:effectLst/>
              <a:uLnTx/>
              <a:uFillTx/>
              <a:latin typeface="Segoe" pitchFamily="34" charset="0"/>
              <a:ea typeface="+mn-ea"/>
              <a:cs typeface="+mn-cs"/>
            </a:endParaRPr>
          </a:p>
        </p:txBody>
      </p:sp>
      <p:sp>
        <p:nvSpPr>
          <p:cNvPr id="43" name="Rectangle 42">
            <a:extLst>
              <a:ext uri="{FF2B5EF4-FFF2-40B4-BE49-F238E27FC236}">
                <a16:creationId xmlns:a16="http://schemas.microsoft.com/office/drawing/2014/main" id="{6B426A64-80AB-430F-A0D4-561BA84B63F6}"/>
              </a:ext>
            </a:extLst>
          </p:cNvPr>
          <p:cNvSpPr>
            <a:spLocks noChangeArrowheads="1"/>
          </p:cNvSpPr>
          <p:nvPr/>
        </p:nvSpPr>
        <p:spPr bwMode="auto">
          <a:xfrm>
            <a:off x="5171067" y="4814926"/>
            <a:ext cx="1028700" cy="579835"/>
          </a:xfrm>
          <a:prstGeom prst="rect">
            <a:avLst/>
          </a:prstGeom>
          <a:solidFill>
            <a:srgbClr val="0070C0"/>
          </a:solidFill>
          <a:ln w="9525">
            <a:solidFill>
              <a:srgbClr val="2D86E7"/>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prstClr val="white"/>
                </a:solidFill>
                <a:effectLst/>
                <a:uLnTx/>
                <a:uFillTx/>
                <a:latin typeface="Arial" panose="020B0604020202020204" pitchFamily="34" charset="0"/>
                <a:ea typeface="+mn-ea"/>
                <a:cs typeface="+mn-cs"/>
              </a:rPr>
              <a:t>LM Hash</a:t>
            </a:r>
          </a:p>
        </p:txBody>
      </p:sp>
      <p:sp>
        <p:nvSpPr>
          <p:cNvPr id="44" name="AutoShape 14">
            <a:extLst>
              <a:ext uri="{FF2B5EF4-FFF2-40B4-BE49-F238E27FC236}">
                <a16:creationId xmlns:a16="http://schemas.microsoft.com/office/drawing/2014/main" id="{879660AB-7C54-4E75-AF85-479D15474A59}"/>
              </a:ext>
            </a:extLst>
          </p:cNvPr>
          <p:cNvSpPr>
            <a:spLocks noChangeArrowheads="1"/>
          </p:cNvSpPr>
          <p:nvPr/>
        </p:nvSpPr>
        <p:spPr bwMode="auto">
          <a:xfrm rot="16200000">
            <a:off x="1511097" y="3506209"/>
            <a:ext cx="285750" cy="625033"/>
          </a:xfrm>
          <a:prstGeom prst="downArrow">
            <a:avLst>
              <a:gd name="adj1" fmla="val 50000"/>
              <a:gd name="adj2" fmla="val 69271"/>
            </a:avLst>
          </a:prstGeom>
          <a:gradFill rotWithShape="1">
            <a:gsLst>
              <a:gs pos="0">
                <a:srgbClr val="0070C0">
                  <a:gamma/>
                  <a:shade val="46275"/>
                  <a:invGamma/>
                </a:srgbClr>
              </a:gs>
              <a:gs pos="100000">
                <a:srgbClr val="0070C0"/>
              </a:gs>
            </a:gsLst>
            <a:lin ang="5400000" scaled="1"/>
          </a:gra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675" b="0" i="0" u="none" strike="noStrike" kern="1200" cap="none" spc="0" normalizeH="0" baseline="0" noProof="0">
              <a:ln>
                <a:noFill/>
              </a:ln>
              <a:solidFill>
                <a:srgbClr val="000000"/>
              </a:solidFill>
              <a:effectLst/>
              <a:uLnTx/>
              <a:uFillTx/>
              <a:latin typeface="Segoe" pitchFamily="34" charset="0"/>
              <a:ea typeface="+mn-ea"/>
              <a:cs typeface="+mn-cs"/>
            </a:endParaRPr>
          </a:p>
        </p:txBody>
      </p:sp>
      <p:sp>
        <p:nvSpPr>
          <p:cNvPr id="45" name="AutoShape 16">
            <a:extLst>
              <a:ext uri="{FF2B5EF4-FFF2-40B4-BE49-F238E27FC236}">
                <a16:creationId xmlns:a16="http://schemas.microsoft.com/office/drawing/2014/main" id="{5038BE87-BBE7-4DD1-A6A0-9A1A70A4108D}"/>
              </a:ext>
            </a:extLst>
          </p:cNvPr>
          <p:cNvSpPr>
            <a:spLocks noChangeArrowheads="1"/>
          </p:cNvSpPr>
          <p:nvPr/>
        </p:nvSpPr>
        <p:spPr bwMode="auto">
          <a:xfrm>
            <a:off x="4111838" y="2806611"/>
            <a:ext cx="200025" cy="594122"/>
          </a:xfrm>
          <a:prstGeom prst="downArrow">
            <a:avLst>
              <a:gd name="adj1" fmla="val 50000"/>
              <a:gd name="adj2" fmla="val 74256"/>
            </a:avLst>
          </a:prstGeom>
          <a:gradFill rotWithShape="1">
            <a:gsLst>
              <a:gs pos="0">
                <a:srgbClr val="0070C0">
                  <a:gamma/>
                  <a:shade val="46275"/>
                  <a:invGamma/>
                </a:srgbClr>
              </a:gs>
              <a:gs pos="100000">
                <a:srgbClr val="0070C0"/>
              </a:gs>
            </a:gsLst>
            <a:lin ang="5400000" scaled="1"/>
          </a:gra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675" b="0" i="0" u="none" strike="noStrike" kern="1200" cap="none" spc="0" normalizeH="0" baseline="0" noProof="0">
              <a:ln>
                <a:noFill/>
              </a:ln>
              <a:solidFill>
                <a:srgbClr val="000000"/>
              </a:solidFill>
              <a:effectLst/>
              <a:uLnTx/>
              <a:uFillTx/>
              <a:latin typeface="Segoe" pitchFamily="34" charset="0"/>
              <a:ea typeface="+mn-ea"/>
              <a:cs typeface="+mn-cs"/>
            </a:endParaRPr>
          </a:p>
        </p:txBody>
      </p:sp>
      <p:sp>
        <p:nvSpPr>
          <p:cNvPr id="46" name="Rectangle 45">
            <a:extLst>
              <a:ext uri="{FF2B5EF4-FFF2-40B4-BE49-F238E27FC236}">
                <a16:creationId xmlns:a16="http://schemas.microsoft.com/office/drawing/2014/main" id="{0386DAE5-B18B-478E-934E-3E2566526F1C}"/>
              </a:ext>
            </a:extLst>
          </p:cNvPr>
          <p:cNvSpPr>
            <a:spLocks noChangeArrowheads="1"/>
          </p:cNvSpPr>
          <p:nvPr/>
        </p:nvSpPr>
        <p:spPr bwMode="auto">
          <a:xfrm>
            <a:off x="5180100" y="3486847"/>
            <a:ext cx="1028700" cy="685800"/>
          </a:xfrm>
          <a:prstGeom prst="rect">
            <a:avLst/>
          </a:prstGeom>
          <a:solidFill>
            <a:srgbClr val="0070C0"/>
          </a:solidFill>
          <a:ln w="9525">
            <a:solidFill>
              <a:srgbClr val="2D86E7"/>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prstClr val="white"/>
                </a:solidFill>
                <a:effectLst/>
                <a:uLnTx/>
                <a:uFillTx/>
                <a:latin typeface="Arial" panose="020B0604020202020204" pitchFamily="34" charset="0"/>
                <a:ea typeface="+mn-ea"/>
                <a:cs typeface="+mn-cs"/>
              </a:rPr>
              <a:t>Constant</a:t>
            </a:r>
          </a:p>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7" name="AutoShape 18">
            <a:extLst>
              <a:ext uri="{FF2B5EF4-FFF2-40B4-BE49-F238E27FC236}">
                <a16:creationId xmlns:a16="http://schemas.microsoft.com/office/drawing/2014/main" id="{F4EF1206-B396-4531-969F-22B98179CB11}"/>
              </a:ext>
            </a:extLst>
          </p:cNvPr>
          <p:cNvSpPr>
            <a:spLocks noChangeArrowheads="1"/>
          </p:cNvSpPr>
          <p:nvPr/>
        </p:nvSpPr>
        <p:spPr bwMode="auto">
          <a:xfrm rot="5400000" flipH="1">
            <a:off x="4765000" y="3601583"/>
            <a:ext cx="249440" cy="456329"/>
          </a:xfrm>
          <a:prstGeom prst="downArrow">
            <a:avLst>
              <a:gd name="adj1" fmla="val 50000"/>
              <a:gd name="adj2" fmla="val 61952"/>
            </a:avLst>
          </a:prstGeom>
          <a:gradFill rotWithShape="1">
            <a:gsLst>
              <a:gs pos="0">
                <a:srgbClr val="0070C0">
                  <a:gamma/>
                  <a:shade val="46275"/>
                  <a:invGamma/>
                </a:srgbClr>
              </a:gs>
              <a:gs pos="100000">
                <a:srgbClr val="0070C0"/>
              </a:gs>
            </a:gsLst>
            <a:lin ang="5400000" scaled="1"/>
          </a:gra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675" b="0" i="0" u="none" strike="noStrike" kern="1200" cap="none" spc="0" normalizeH="0" baseline="0" noProof="0">
              <a:ln>
                <a:noFill/>
              </a:ln>
              <a:solidFill>
                <a:srgbClr val="000000"/>
              </a:solidFill>
              <a:effectLst/>
              <a:uLnTx/>
              <a:uFillTx/>
              <a:latin typeface="Segoe" pitchFamily="34" charset="0"/>
              <a:ea typeface="+mn-ea"/>
              <a:cs typeface="+mn-cs"/>
            </a:endParaRPr>
          </a:p>
        </p:txBody>
      </p:sp>
      <p:sp>
        <p:nvSpPr>
          <p:cNvPr id="48" name="AutoShape 19">
            <a:extLst>
              <a:ext uri="{FF2B5EF4-FFF2-40B4-BE49-F238E27FC236}">
                <a16:creationId xmlns:a16="http://schemas.microsoft.com/office/drawing/2014/main" id="{C4F1381A-CD07-4D39-A55B-FF0C29C1E496}"/>
              </a:ext>
            </a:extLst>
          </p:cNvPr>
          <p:cNvSpPr>
            <a:spLocks noChangeArrowheads="1"/>
          </p:cNvSpPr>
          <p:nvPr/>
        </p:nvSpPr>
        <p:spPr bwMode="auto">
          <a:xfrm rot="19379929">
            <a:off x="2860826" y="4313685"/>
            <a:ext cx="242888" cy="513159"/>
          </a:xfrm>
          <a:prstGeom prst="downArrow">
            <a:avLst>
              <a:gd name="adj1" fmla="val 50000"/>
              <a:gd name="adj2" fmla="val 52819"/>
            </a:avLst>
          </a:prstGeom>
          <a:gradFill rotWithShape="1">
            <a:gsLst>
              <a:gs pos="0">
                <a:srgbClr val="0070C0">
                  <a:gamma/>
                  <a:shade val="46275"/>
                  <a:invGamma/>
                </a:srgbClr>
              </a:gs>
              <a:gs pos="100000">
                <a:srgbClr val="0070C0"/>
              </a:gs>
            </a:gsLst>
            <a:lin ang="5400000" scaled="1"/>
          </a:gra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675" b="0" i="0" u="none" strike="noStrike" kern="1200" cap="none" spc="0" normalizeH="0" baseline="0" noProof="0">
              <a:ln>
                <a:noFill/>
              </a:ln>
              <a:solidFill>
                <a:srgbClr val="000000"/>
              </a:solidFill>
              <a:effectLst/>
              <a:uLnTx/>
              <a:uFillTx/>
              <a:latin typeface="Segoe" pitchFamily="34" charset="0"/>
              <a:ea typeface="+mn-ea"/>
              <a:cs typeface="+mn-cs"/>
            </a:endParaRPr>
          </a:p>
        </p:txBody>
      </p:sp>
      <p:sp>
        <p:nvSpPr>
          <p:cNvPr id="49" name="Rectangle 48">
            <a:extLst>
              <a:ext uri="{FF2B5EF4-FFF2-40B4-BE49-F238E27FC236}">
                <a16:creationId xmlns:a16="http://schemas.microsoft.com/office/drawing/2014/main" id="{8859A8D8-E7BE-43FA-9A80-D96C3715F2DB}"/>
              </a:ext>
            </a:extLst>
          </p:cNvPr>
          <p:cNvSpPr>
            <a:spLocks noChangeArrowheads="1"/>
          </p:cNvSpPr>
          <p:nvPr/>
        </p:nvSpPr>
        <p:spPr bwMode="auto">
          <a:xfrm>
            <a:off x="2811125" y="4848264"/>
            <a:ext cx="1266825" cy="546497"/>
          </a:xfrm>
          <a:prstGeom prst="rect">
            <a:avLst/>
          </a:prstGeom>
          <a:solidFill>
            <a:srgbClr val="DDDDDD">
              <a:lumMod val="20000"/>
              <a:lumOff val="80000"/>
            </a:srgbClr>
          </a:solidFill>
          <a:ln>
            <a:noFill/>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Concatenate</a:t>
            </a:r>
          </a:p>
        </p:txBody>
      </p:sp>
      <p:sp>
        <p:nvSpPr>
          <p:cNvPr id="50" name="AutoShape 21">
            <a:extLst>
              <a:ext uri="{FF2B5EF4-FFF2-40B4-BE49-F238E27FC236}">
                <a16:creationId xmlns:a16="http://schemas.microsoft.com/office/drawing/2014/main" id="{7A26D8D9-88CD-42E5-9E9E-F8D2149E4C3D}"/>
              </a:ext>
            </a:extLst>
          </p:cNvPr>
          <p:cNvSpPr>
            <a:spLocks noChangeArrowheads="1"/>
          </p:cNvSpPr>
          <p:nvPr/>
        </p:nvSpPr>
        <p:spPr bwMode="auto">
          <a:xfrm rot="2220071" flipH="1">
            <a:off x="3798117" y="4341249"/>
            <a:ext cx="242888" cy="498872"/>
          </a:xfrm>
          <a:prstGeom prst="downArrow">
            <a:avLst>
              <a:gd name="adj1" fmla="val 50000"/>
              <a:gd name="adj2" fmla="val 51348"/>
            </a:avLst>
          </a:prstGeom>
          <a:gradFill rotWithShape="1">
            <a:gsLst>
              <a:gs pos="0">
                <a:srgbClr val="0070C0">
                  <a:gamma/>
                  <a:shade val="46275"/>
                  <a:invGamma/>
                </a:srgbClr>
              </a:gs>
              <a:gs pos="100000">
                <a:srgbClr val="0070C0"/>
              </a:gs>
            </a:gsLst>
            <a:lin ang="5400000" scaled="1"/>
          </a:gra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675" b="0" i="0" u="none" strike="noStrike" kern="1200" cap="none" spc="0" normalizeH="0" baseline="0" noProof="0">
              <a:ln>
                <a:noFill/>
              </a:ln>
              <a:solidFill>
                <a:srgbClr val="000000"/>
              </a:solidFill>
              <a:effectLst/>
              <a:uLnTx/>
              <a:uFillTx/>
              <a:latin typeface="Segoe" pitchFamily="34" charset="0"/>
              <a:ea typeface="+mn-ea"/>
              <a:cs typeface="+mn-cs"/>
            </a:endParaRPr>
          </a:p>
        </p:txBody>
      </p:sp>
      <p:sp>
        <p:nvSpPr>
          <p:cNvPr id="51" name="AutoShape 22">
            <a:extLst>
              <a:ext uri="{FF2B5EF4-FFF2-40B4-BE49-F238E27FC236}">
                <a16:creationId xmlns:a16="http://schemas.microsoft.com/office/drawing/2014/main" id="{5C3DCC94-16D6-465D-A1D9-FB5EE0122161}"/>
              </a:ext>
            </a:extLst>
          </p:cNvPr>
          <p:cNvSpPr>
            <a:spLocks noEditPoints="1" noChangeArrowheads="1"/>
          </p:cNvSpPr>
          <p:nvPr/>
        </p:nvSpPr>
        <p:spPr bwMode="auto">
          <a:xfrm>
            <a:off x="1995040" y="3387247"/>
            <a:ext cx="1100322" cy="902461"/>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rotWithShape="1">
            <a:gsLst>
              <a:gs pos="0">
                <a:srgbClr val="000000"/>
              </a:gs>
              <a:gs pos="39999">
                <a:srgbClr val="0A128C"/>
              </a:gs>
              <a:gs pos="70000">
                <a:srgbClr val="181CC7"/>
              </a:gs>
              <a:gs pos="88000">
                <a:srgbClr val="7005D4"/>
              </a:gs>
              <a:gs pos="100000">
                <a:srgbClr val="8C3D91"/>
              </a:gs>
            </a:gsLst>
            <a:lin ang="5400000" scaled="1"/>
          </a:gra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000000"/>
            </a:extrusionClr>
            <a:contourClr>
              <a:srgbClr val="0000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flatTx/>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white"/>
                </a:solidFill>
                <a:effectLst>
                  <a:outerShdw blurRad="38100" dist="38100" dir="2700000" algn="tl">
                    <a:srgbClr val="000000"/>
                  </a:outerShdw>
                </a:effectLst>
                <a:uLnTx/>
                <a:uFillTx/>
                <a:latin typeface="Arial" panose="020B0604020202020204" pitchFamily="34" charset="0"/>
                <a:ea typeface="+mn-ea"/>
                <a:cs typeface="+mn-cs"/>
              </a:rPr>
              <a:t>DES</a:t>
            </a:r>
          </a:p>
        </p:txBody>
      </p:sp>
      <p:sp>
        <p:nvSpPr>
          <p:cNvPr id="52" name="AutoShape 23">
            <a:extLst>
              <a:ext uri="{FF2B5EF4-FFF2-40B4-BE49-F238E27FC236}">
                <a16:creationId xmlns:a16="http://schemas.microsoft.com/office/drawing/2014/main" id="{1D5FC4A3-4790-4EEB-8AC9-70DBCAB95169}"/>
              </a:ext>
            </a:extLst>
          </p:cNvPr>
          <p:cNvSpPr>
            <a:spLocks noEditPoints="1" noChangeArrowheads="1"/>
          </p:cNvSpPr>
          <p:nvPr/>
        </p:nvSpPr>
        <p:spPr bwMode="auto">
          <a:xfrm>
            <a:off x="3444538" y="3413875"/>
            <a:ext cx="1100322" cy="83413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rotWithShape="1">
            <a:gsLst>
              <a:gs pos="0">
                <a:srgbClr val="000000"/>
              </a:gs>
              <a:gs pos="39999">
                <a:srgbClr val="0A128C"/>
              </a:gs>
              <a:gs pos="70000">
                <a:srgbClr val="181CC7"/>
              </a:gs>
              <a:gs pos="88000">
                <a:srgbClr val="7005D4"/>
              </a:gs>
              <a:gs pos="100000">
                <a:srgbClr val="8C3D91"/>
              </a:gs>
            </a:gsLst>
            <a:lin ang="5400000" scaled="1"/>
          </a:gra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000000"/>
            </a:extrusionClr>
            <a:contourClr>
              <a:srgbClr val="0000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flatTx/>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white"/>
                </a:solidFill>
                <a:effectLst>
                  <a:outerShdw blurRad="38100" dist="38100" dir="2700000" algn="tl">
                    <a:srgbClr val="000000"/>
                  </a:outerShdw>
                </a:effectLst>
                <a:uLnTx/>
                <a:uFillTx/>
                <a:latin typeface="Arial" panose="020B0604020202020204" pitchFamily="34" charset="0"/>
                <a:ea typeface="+mn-ea"/>
                <a:cs typeface="+mn-cs"/>
              </a:rPr>
              <a:t>DES</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54" name="TextBox 31">
            <a:extLst>
              <a:ext uri="{FF2B5EF4-FFF2-40B4-BE49-F238E27FC236}">
                <a16:creationId xmlns:a16="http://schemas.microsoft.com/office/drawing/2014/main" id="{486ED44D-CDCA-45FF-83ED-B48218B2B8E8}"/>
              </a:ext>
            </a:extLst>
          </p:cNvPr>
          <p:cNvSpPr txBox="1"/>
          <p:nvPr/>
        </p:nvSpPr>
        <p:spPr>
          <a:xfrm>
            <a:off x="5272232" y="3837837"/>
            <a:ext cx="1705077" cy="215444"/>
          </a:xfrm>
          <a:prstGeom prst="rect">
            <a:avLst/>
          </a:prstGeom>
          <a:noFill/>
        </p:spPr>
        <p:txBody>
          <a:bodyPr wrap="square" lIns="0" tIns="0" rIns="0" bIns="0" rtlCol="0">
            <a:spAutoFit/>
          </a:bodyPr>
          <a:lstStyle/>
          <a:p>
            <a:pPr marL="0" marR="0" lvl="0" indent="0" algn="l" defTabSz="914363" rtl="0" eaLnBrk="0" fontAlgn="base" latinLnBrk="0" hangingPunct="0">
              <a:lnSpc>
                <a:spcPct val="100000"/>
              </a:lnSpc>
              <a:spcBef>
                <a:spcPct val="0"/>
              </a:spcBef>
              <a:spcAft>
                <a:spcPct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Segoe"/>
                <a:ea typeface="+mn-ea"/>
                <a:cs typeface="+mn-cs"/>
              </a:rPr>
              <a:t>KGS!@#$%</a:t>
            </a:r>
            <a:endParaRPr kumimoji="0" lang="en-GB" sz="1400" b="0" i="0" u="none" strike="noStrike" kern="1200" cap="none" spc="0" normalizeH="0" baseline="0" noProof="0">
              <a:ln>
                <a:noFill/>
              </a:ln>
              <a:solidFill>
                <a:prstClr val="white"/>
              </a:solidFill>
              <a:effectLst/>
              <a:uLnTx/>
              <a:uFillTx/>
              <a:latin typeface="Segoe"/>
              <a:ea typeface="+mn-ea"/>
              <a:cs typeface="+mn-cs"/>
            </a:endParaRPr>
          </a:p>
        </p:txBody>
      </p:sp>
      <p:sp>
        <p:nvSpPr>
          <p:cNvPr id="55" name="TextBox 30">
            <a:extLst>
              <a:ext uri="{FF2B5EF4-FFF2-40B4-BE49-F238E27FC236}">
                <a16:creationId xmlns:a16="http://schemas.microsoft.com/office/drawing/2014/main" id="{5294B10F-3A54-4E7B-B3FF-2E8392C86B65}"/>
              </a:ext>
            </a:extLst>
          </p:cNvPr>
          <p:cNvSpPr txBox="1"/>
          <p:nvPr/>
        </p:nvSpPr>
        <p:spPr>
          <a:xfrm>
            <a:off x="294979" y="3804939"/>
            <a:ext cx="1705077" cy="215444"/>
          </a:xfrm>
          <a:prstGeom prst="rect">
            <a:avLst/>
          </a:prstGeom>
          <a:noFill/>
        </p:spPr>
        <p:txBody>
          <a:bodyPr wrap="square" lIns="0" tIns="0" rIns="0" bIns="0" rtlCol="0">
            <a:spAutoFit/>
          </a:bodyPr>
          <a:lstStyle/>
          <a:p>
            <a:pPr marL="0" marR="0" lvl="0" indent="0" algn="l" defTabSz="914363" rtl="0" eaLnBrk="0" fontAlgn="base" latinLnBrk="0" hangingPunct="0">
              <a:lnSpc>
                <a:spcPct val="100000"/>
              </a:lnSpc>
              <a:spcBef>
                <a:spcPct val="0"/>
              </a:spcBef>
              <a:spcAft>
                <a:spcPct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Segoe"/>
                <a:ea typeface="+mn-ea"/>
                <a:cs typeface="+mn-cs"/>
              </a:rPr>
              <a:t>KGS!@#$%</a:t>
            </a:r>
            <a:endParaRPr kumimoji="0" lang="en-GB" sz="1400" b="0" i="0" u="none" strike="noStrike" kern="1200" cap="none" spc="0" normalizeH="0" baseline="0" noProof="0">
              <a:ln>
                <a:noFill/>
              </a:ln>
              <a:solidFill>
                <a:prstClr val="white"/>
              </a:solidFill>
              <a:effectLst/>
              <a:uLnTx/>
              <a:uFillTx/>
              <a:latin typeface="Segoe"/>
              <a:ea typeface="+mn-ea"/>
              <a:cs typeface="+mn-cs"/>
            </a:endParaRPr>
          </a:p>
        </p:txBody>
      </p:sp>
    </p:spTree>
    <p:extLst>
      <p:ext uri="{BB962C8B-B14F-4D97-AF65-F5344CB8AC3E}">
        <p14:creationId xmlns:p14="http://schemas.microsoft.com/office/powerpoint/2010/main" val="208793807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spc="-49"/>
              <a:t>Documentation</a:t>
            </a:r>
          </a:p>
        </p:txBody>
      </p:sp>
      <p:sp>
        <p:nvSpPr>
          <p:cNvPr id="4" name="Espace réservé du texte 3">
            <a:extLst>
              <a:ext uri="{FF2B5EF4-FFF2-40B4-BE49-F238E27FC236}">
                <a16:creationId xmlns:a16="http://schemas.microsoft.com/office/drawing/2014/main" id="{605BF8EC-CAC7-4AA4-BD7B-3347A1EF9B38}"/>
              </a:ext>
            </a:extLst>
          </p:cNvPr>
          <p:cNvSpPr>
            <a:spLocks noGrp="1"/>
          </p:cNvSpPr>
          <p:nvPr>
            <p:ph type="body" sz="quarter" idx="13"/>
          </p:nvPr>
        </p:nvSpPr>
        <p:spPr/>
        <p:txBody>
          <a:bodyPr/>
          <a:lstStyle/>
          <a:p>
            <a:endParaRPr lang="fr-FR" dirty="0"/>
          </a:p>
        </p:txBody>
      </p:sp>
    </p:spTree>
    <p:extLst>
      <p:ext uri="{BB962C8B-B14F-4D97-AF65-F5344CB8AC3E}">
        <p14:creationId xmlns:p14="http://schemas.microsoft.com/office/powerpoint/2010/main" val="368727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a:t>Sources</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72541" y="1700606"/>
            <a:ext cx="11653523" cy="485923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000">
                <a:hlinkClick r:id="rId2"/>
              </a:rPr>
              <a:t>Mitigating Pass-the-Hash (</a:t>
            </a:r>
            <a:r>
              <a:rPr lang="en-US" sz="2000" err="1">
                <a:hlinkClick r:id="rId2"/>
              </a:rPr>
              <a:t>PtH</a:t>
            </a:r>
            <a:r>
              <a:rPr lang="en-US" sz="2000">
                <a:hlinkClick r:id="rId2"/>
              </a:rPr>
              <a:t>) Attacks and Other Credential Theft</a:t>
            </a:r>
            <a:endParaRPr lang="en-US" sz="2000"/>
          </a:p>
          <a:p>
            <a:pPr marL="0" lvl="0" indent="0">
              <a:buNone/>
            </a:pPr>
            <a:endParaRPr lang="en-US" sz="2000"/>
          </a:p>
          <a:p>
            <a:pPr marL="0" lvl="0" indent="0">
              <a:buNone/>
            </a:pPr>
            <a:r>
              <a:rPr lang="en-US" sz="2000">
                <a:hlinkClick r:id="rId3"/>
              </a:rPr>
              <a:t>Implementation of Windows 10 security features based on virtualization - (FR)</a:t>
            </a:r>
            <a:endParaRPr lang="en-US" sz="2000"/>
          </a:p>
          <a:p>
            <a:pPr marL="0" lvl="0" indent="0">
              <a:buNone/>
            </a:pPr>
            <a:endParaRPr lang="en-US" sz="2000"/>
          </a:p>
          <a:p>
            <a:pPr marL="0" lvl="0" indent="0">
              <a:buNone/>
            </a:pPr>
            <a:r>
              <a:rPr lang="en-US" sz="2000">
                <a:hlinkClick r:id="rId4"/>
              </a:rPr>
              <a:t>Windows 10 Credential Theft Mitigation Guide</a:t>
            </a:r>
            <a:endParaRPr lang="en-US" sz="2000"/>
          </a:p>
          <a:p>
            <a:pPr marL="0" lvl="0" indent="0">
              <a:buNone/>
            </a:pPr>
            <a:endParaRPr lang="en-US" sz="2000"/>
          </a:p>
          <a:p>
            <a:pPr marL="0" lvl="0" indent="0">
              <a:buNone/>
            </a:pPr>
            <a:r>
              <a:rPr lang="en-US" sz="2000" err="1">
                <a:hlinkClick r:id="rId5"/>
              </a:rPr>
              <a:t>Mimikatz</a:t>
            </a:r>
            <a:r>
              <a:rPr lang="en-US" sz="2000">
                <a:hlinkClick r:id="rId5"/>
              </a:rPr>
              <a:t> creator website</a:t>
            </a:r>
            <a:endParaRPr lang="en-US" sz="2000"/>
          </a:p>
          <a:p>
            <a:pPr marL="0" lvl="0" indent="0">
              <a:buNone/>
            </a:pPr>
            <a:endParaRPr lang="en-US" sz="2000"/>
          </a:p>
          <a:p>
            <a:pPr marL="0" lvl="0" indent="0">
              <a:buNone/>
            </a:pPr>
            <a:r>
              <a:rPr lang="en-US" sz="2000">
                <a:hlinkClick r:id="rId6"/>
              </a:rPr>
              <a:t>Mitigating Credential Theft using the Windows 10 Isolated User Mode</a:t>
            </a:r>
            <a:endParaRPr lang="en-US" sz="2000"/>
          </a:p>
          <a:p>
            <a:pPr marL="0" lvl="0" indent="0">
              <a:buNone/>
            </a:pPr>
            <a:endParaRPr lang="en-US" sz="2000"/>
          </a:p>
          <a:p>
            <a:pPr marL="0" indent="0">
              <a:buNone/>
            </a:pPr>
            <a:r>
              <a:rPr lang="en-US" sz="2000">
                <a:hlinkClick r:id="rId7"/>
              </a:rPr>
              <a:t>Protect derived domain credentials with Credential Guard</a:t>
            </a:r>
            <a:r>
              <a:rPr lang="en-US" sz="2000"/>
              <a:t>.</a:t>
            </a:r>
          </a:p>
          <a:p>
            <a:pPr marL="0" indent="0">
              <a:buNone/>
            </a:pPr>
            <a:endParaRPr lang="en-US" sz="2000"/>
          </a:p>
          <a:p>
            <a:pPr marL="0" indent="0">
              <a:buNone/>
            </a:pPr>
            <a:r>
              <a:rPr lang="fr-FR" sz="2000">
                <a:hlinkClick r:id="rId8"/>
              </a:rPr>
              <a:t>Windows </a:t>
            </a:r>
            <a:r>
              <a:rPr lang="fr-FR" sz="2000" err="1">
                <a:hlinkClick r:id="rId8"/>
              </a:rPr>
              <a:t>Passwords</a:t>
            </a:r>
            <a:endParaRPr lang="fr-FR" sz="2000"/>
          </a:p>
          <a:p>
            <a:endParaRPr lang="en-US" sz="2000"/>
          </a:p>
        </p:txBody>
      </p:sp>
    </p:spTree>
    <p:extLst>
      <p:ext uri="{BB962C8B-B14F-4D97-AF65-F5344CB8AC3E}">
        <p14:creationId xmlns:p14="http://schemas.microsoft.com/office/powerpoint/2010/main" val="5865176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23332" y="1112193"/>
            <a:ext cx="5732401" cy="5302144"/>
          </a:xfrm>
          <a:prstGeom prst="rect">
            <a:avLst/>
          </a:prstGeom>
          <a:solidFill>
            <a:srgbClr val="0179D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5" name="Text Placeholder 5"/>
          <p:cNvSpPr txBox="1">
            <a:spLocks/>
          </p:cNvSpPr>
          <p:nvPr/>
        </p:nvSpPr>
        <p:spPr>
          <a:xfrm>
            <a:off x="6423332" y="1758634"/>
            <a:ext cx="5635231" cy="400926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14367">
              <a:buFont typeface="Arial" panose="020B0604020202020204" pitchFamily="34" charset="0"/>
              <a:buChar char="•"/>
              <a:defRPr/>
            </a:pPr>
            <a:r>
              <a:rPr lang="en-US" sz="3200">
                <a:solidFill>
                  <a:prstClr val="white"/>
                </a:solidFill>
                <a:latin typeface="Calibri Light" panose="020F0302020204030204"/>
              </a:rPr>
              <a:t>Hashes the password with MD4</a:t>
            </a:r>
          </a:p>
          <a:p>
            <a:pPr marL="457200" lvl="1" indent="-457200" defTabSz="914367">
              <a:buFont typeface="Arial" panose="020B0604020202020204" pitchFamily="34" charset="0"/>
              <a:buChar char="•"/>
              <a:defRPr/>
            </a:pPr>
            <a:r>
              <a:rPr lang="en-US" sz="3200">
                <a:solidFill>
                  <a:prstClr val="white"/>
                </a:solidFill>
                <a:latin typeface="Calibri Light" panose="020F0302020204030204"/>
              </a:rPr>
              <a:t>Stores it in the SAM or in AD DS</a:t>
            </a:r>
          </a:p>
          <a:p>
            <a:pPr marL="457200" lvl="1" indent="-457200" defTabSz="914367">
              <a:buFont typeface="Arial" panose="020B0604020202020204" pitchFamily="34" charset="0"/>
              <a:buChar char="•"/>
              <a:defRPr/>
            </a:pPr>
            <a:r>
              <a:rPr lang="en-US" sz="3200">
                <a:solidFill>
                  <a:prstClr val="white"/>
                </a:solidFill>
                <a:latin typeface="Calibri Light" panose="020F0302020204030204"/>
              </a:rPr>
              <a:t>Unicode password supported,</a:t>
            </a:r>
          </a:p>
          <a:p>
            <a:pPr lvl="1" defTabSz="914367">
              <a:defRPr/>
            </a:pPr>
            <a:r>
              <a:rPr lang="en-US" sz="3200">
                <a:solidFill>
                  <a:prstClr val="white"/>
                </a:solidFill>
                <a:latin typeface="Calibri Light" panose="020F0302020204030204"/>
              </a:rPr>
              <a:t>     uppercase, limited </a:t>
            </a:r>
          </a:p>
          <a:p>
            <a:pPr lvl="1" defTabSz="914367">
              <a:defRPr/>
            </a:pPr>
            <a:r>
              <a:rPr lang="en-US" sz="3200">
                <a:solidFill>
                  <a:prstClr val="white"/>
                </a:solidFill>
                <a:latin typeface="Calibri Light" panose="020F0302020204030204"/>
              </a:rPr>
              <a:t>     to 127 characters</a:t>
            </a:r>
            <a:endParaRPr lang="en-US" sz="3921">
              <a:solidFill>
                <a:prstClr val="white"/>
              </a:solidFill>
              <a:latin typeface="Calibri Light" panose="020F0302020204030204"/>
            </a:endParaRPr>
          </a:p>
          <a:p>
            <a:pPr lvl="1" defTabSz="914367">
              <a:defRPr/>
            </a:pPr>
            <a:endParaRPr lang="en-US" sz="1961">
              <a:solidFill>
                <a:prstClr val="white"/>
              </a:solidFill>
              <a:latin typeface="Calibri" panose="020F0502020204030204"/>
            </a:endParaRPr>
          </a:p>
        </p:txBody>
      </p:sp>
      <p:sp>
        <p:nvSpPr>
          <p:cNvPr id="2" name="Espace réservé du texte 1">
            <a:extLst>
              <a:ext uri="{FF2B5EF4-FFF2-40B4-BE49-F238E27FC236}">
                <a16:creationId xmlns:a16="http://schemas.microsoft.com/office/drawing/2014/main" id="{FD333685-2AF8-4279-8249-6C859354084E}"/>
              </a:ext>
            </a:extLst>
          </p:cNvPr>
          <p:cNvSpPr>
            <a:spLocks noGrp="1"/>
          </p:cNvSpPr>
          <p:nvPr>
            <p:ph type="body" sz="quarter" idx="13"/>
          </p:nvPr>
        </p:nvSpPr>
        <p:spPr/>
        <p:txBody>
          <a:bodyPr/>
          <a:lstStyle/>
          <a:p>
            <a:r>
              <a:rPr lang="fr-FR"/>
              <a:t>NT Password Hash Generation</a:t>
            </a:r>
          </a:p>
        </p:txBody>
      </p:sp>
      <p:sp>
        <p:nvSpPr>
          <p:cNvPr id="40" name="Text Box 5">
            <a:extLst>
              <a:ext uri="{FF2B5EF4-FFF2-40B4-BE49-F238E27FC236}">
                <a16:creationId xmlns:a16="http://schemas.microsoft.com/office/drawing/2014/main" id="{0FDD2A54-C770-4D0B-8605-381097EB03E9}"/>
              </a:ext>
            </a:extLst>
          </p:cNvPr>
          <p:cNvSpPr txBox="1">
            <a:spLocks noChangeArrowheads="1"/>
          </p:cNvSpPr>
          <p:nvPr/>
        </p:nvSpPr>
        <p:spPr bwMode="auto">
          <a:xfrm>
            <a:off x="1627681" y="2882067"/>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53" name="Text Box 15">
            <a:extLst>
              <a:ext uri="{FF2B5EF4-FFF2-40B4-BE49-F238E27FC236}">
                <a16:creationId xmlns:a16="http://schemas.microsoft.com/office/drawing/2014/main" id="{DB70D8EA-52C5-4E99-BC77-62FB09CC6B49}"/>
              </a:ext>
            </a:extLst>
          </p:cNvPr>
          <p:cNvSpPr txBox="1">
            <a:spLocks noChangeArrowheads="1"/>
          </p:cNvSpPr>
          <p:nvPr/>
        </p:nvSpPr>
        <p:spPr bwMode="auto">
          <a:xfrm>
            <a:off x="3970115" y="2898133"/>
            <a:ext cx="11430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50000"/>
              </a:spcBef>
              <a:spcAft>
                <a:spcPct val="0"/>
              </a:spcAft>
              <a:buClrTx/>
              <a:buSzTx/>
              <a:buFontTx/>
              <a:buNone/>
              <a:tabLst/>
              <a:defRPr/>
            </a:pPr>
            <a:r>
              <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rPr>
              <a:t>Key</a:t>
            </a:r>
          </a:p>
        </p:txBody>
      </p:sp>
      <p:sp>
        <p:nvSpPr>
          <p:cNvPr id="27" name="Rounded Rectangle 8">
            <a:extLst>
              <a:ext uri="{FF2B5EF4-FFF2-40B4-BE49-F238E27FC236}">
                <a16:creationId xmlns:a16="http://schemas.microsoft.com/office/drawing/2014/main" id="{4B3BE42C-E65C-4587-B6D4-1A4F2476BE2B}"/>
              </a:ext>
            </a:extLst>
          </p:cNvPr>
          <p:cNvSpPr/>
          <p:nvPr/>
        </p:nvSpPr>
        <p:spPr>
          <a:xfrm>
            <a:off x="101173" y="2345551"/>
            <a:ext cx="6230471" cy="2357078"/>
          </a:xfrm>
          <a:prstGeom prst="roundRect">
            <a:avLst/>
          </a:prstGeom>
          <a:solidFill>
            <a:srgbClr val="595959"/>
          </a:solidFill>
          <a:ln w="9525" cap="flat" cmpd="sng" algn="ctr">
            <a:solidFill>
              <a:srgbClr val="5191C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a typeface="+mn-ea"/>
              <a:cs typeface="+mn-cs"/>
            </a:endParaRPr>
          </a:p>
        </p:txBody>
      </p:sp>
      <p:sp>
        <p:nvSpPr>
          <p:cNvPr id="28" name="AutoShape 4">
            <a:extLst>
              <a:ext uri="{FF2B5EF4-FFF2-40B4-BE49-F238E27FC236}">
                <a16:creationId xmlns:a16="http://schemas.microsoft.com/office/drawing/2014/main" id="{D92691CA-686E-448C-A956-8B63387B25C5}"/>
              </a:ext>
            </a:extLst>
          </p:cNvPr>
          <p:cNvSpPr>
            <a:spLocks noChangeArrowheads="1"/>
          </p:cNvSpPr>
          <p:nvPr/>
        </p:nvSpPr>
        <p:spPr bwMode="auto">
          <a:xfrm rot="16200000">
            <a:off x="1834191" y="3056779"/>
            <a:ext cx="428625" cy="746864"/>
          </a:xfrm>
          <a:prstGeom prst="downArrow">
            <a:avLst>
              <a:gd name="adj1" fmla="val 50000"/>
              <a:gd name="adj2" fmla="val 82778"/>
            </a:avLst>
          </a:prstGeom>
          <a:solidFill>
            <a:srgbClr val="0070C0"/>
          </a:solidFill>
          <a:ln w="9525">
            <a:solidFill>
              <a:srgbClr val="DDDDDD"/>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defTabSz="685800">
              <a:defRPr/>
            </a:pPr>
            <a:endParaRPr lang="en-GB" sz="675">
              <a:solidFill>
                <a:srgbClr val="000000"/>
              </a:solidFill>
            </a:endParaRPr>
          </a:p>
        </p:txBody>
      </p:sp>
      <p:sp>
        <p:nvSpPr>
          <p:cNvPr id="29" name="Rectangle 28">
            <a:extLst>
              <a:ext uri="{FF2B5EF4-FFF2-40B4-BE49-F238E27FC236}">
                <a16:creationId xmlns:a16="http://schemas.microsoft.com/office/drawing/2014/main" id="{6A5F170E-DC57-46A2-BD39-A5C2943C8970}"/>
              </a:ext>
            </a:extLst>
          </p:cNvPr>
          <p:cNvSpPr>
            <a:spLocks noChangeArrowheads="1"/>
          </p:cNvSpPr>
          <p:nvPr/>
        </p:nvSpPr>
        <p:spPr bwMode="auto">
          <a:xfrm>
            <a:off x="4840259" y="2984916"/>
            <a:ext cx="1332871" cy="1018466"/>
          </a:xfrm>
          <a:prstGeom prst="rect">
            <a:avLst/>
          </a:prstGeom>
          <a:solidFill>
            <a:srgbClr val="DDDDDD">
              <a:lumMod val="40000"/>
              <a:lumOff val="60000"/>
            </a:srgbClr>
          </a:solidFill>
          <a:ln w="9525" algn="ctr">
            <a:solidFill>
              <a:srgbClr val="0070C0"/>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Unicode</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Password</a:t>
            </a:r>
          </a:p>
        </p:txBody>
      </p:sp>
      <p:sp>
        <p:nvSpPr>
          <p:cNvPr id="30" name="Rectangle 29">
            <a:extLst>
              <a:ext uri="{FF2B5EF4-FFF2-40B4-BE49-F238E27FC236}">
                <a16:creationId xmlns:a16="http://schemas.microsoft.com/office/drawing/2014/main" id="{6FEE9973-3DDC-432B-A02D-0DEE5959F6E2}"/>
              </a:ext>
            </a:extLst>
          </p:cNvPr>
          <p:cNvSpPr>
            <a:spLocks noChangeArrowheads="1"/>
          </p:cNvSpPr>
          <p:nvPr/>
        </p:nvSpPr>
        <p:spPr bwMode="auto">
          <a:xfrm>
            <a:off x="133437" y="3171825"/>
            <a:ext cx="1402556" cy="514350"/>
          </a:xfrm>
          <a:prstGeom prst="rect">
            <a:avLst/>
          </a:prstGeom>
          <a:solidFill>
            <a:srgbClr val="0070C0"/>
          </a:solidFill>
          <a:ln w="9525" algn="ctr">
            <a:solidFill>
              <a:srgbClr val="DDDDDD"/>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white"/>
                </a:solidFill>
                <a:effectLst>
                  <a:outerShdw blurRad="38100" dist="38100" dir="2700000" algn="tl">
                    <a:srgbClr val="000000"/>
                  </a:outerShdw>
                </a:effectLst>
                <a:uLnTx/>
                <a:uFillTx/>
                <a:latin typeface="Arial" panose="020B0604020202020204" pitchFamily="34" charset="0"/>
                <a:ea typeface="+mn-ea"/>
                <a:cs typeface="+mn-cs"/>
              </a:rPr>
              <a:t>Seattle1</a:t>
            </a:r>
          </a:p>
        </p:txBody>
      </p:sp>
      <p:sp>
        <p:nvSpPr>
          <p:cNvPr id="31" name="AutoShape 7">
            <a:extLst>
              <a:ext uri="{FF2B5EF4-FFF2-40B4-BE49-F238E27FC236}">
                <a16:creationId xmlns:a16="http://schemas.microsoft.com/office/drawing/2014/main" id="{66089CFC-AFF9-4839-953C-AB981323C49A}"/>
              </a:ext>
            </a:extLst>
          </p:cNvPr>
          <p:cNvSpPr>
            <a:spLocks noChangeArrowheads="1"/>
          </p:cNvSpPr>
          <p:nvPr/>
        </p:nvSpPr>
        <p:spPr bwMode="auto">
          <a:xfrm rot="16200000">
            <a:off x="4298067" y="3115944"/>
            <a:ext cx="428626" cy="628532"/>
          </a:xfrm>
          <a:prstGeom prst="downArrow">
            <a:avLst>
              <a:gd name="adj1" fmla="val 50000"/>
              <a:gd name="adj2" fmla="val 52361"/>
            </a:avLst>
          </a:prstGeom>
          <a:solidFill>
            <a:srgbClr val="0070C0"/>
          </a:solidFill>
          <a:ln w="9525">
            <a:solidFill>
              <a:srgbClr val="DDDDDD"/>
            </a:solidFill>
            <a:miter lim="800000"/>
            <a:headEnd/>
            <a:tailEnd/>
          </a:ln>
          <a:effectLst/>
          <a:extLst/>
        </p:spPr>
        <p:txBody>
          <a:bodyPr wrap="none" anchor="ct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GB" sz="675" b="0" i="0" u="none" strike="noStrike" kern="1200" cap="none" spc="0" normalizeH="0" baseline="0" noProof="0">
              <a:ln>
                <a:noFill/>
              </a:ln>
              <a:solidFill>
                <a:srgbClr val="000000"/>
              </a:solidFill>
              <a:effectLst/>
              <a:uLnTx/>
              <a:uFillTx/>
              <a:latin typeface="Segoe" pitchFamily="34" charset="0"/>
              <a:ea typeface="+mn-ea"/>
              <a:cs typeface="+mn-cs"/>
            </a:endParaRPr>
          </a:p>
        </p:txBody>
      </p:sp>
      <p:sp>
        <p:nvSpPr>
          <p:cNvPr id="32" name="AutoShape 8">
            <a:extLst>
              <a:ext uri="{FF2B5EF4-FFF2-40B4-BE49-F238E27FC236}">
                <a16:creationId xmlns:a16="http://schemas.microsoft.com/office/drawing/2014/main" id="{C3BE9C65-18F6-4048-83B0-A58B0AE85E68}"/>
              </a:ext>
            </a:extLst>
          </p:cNvPr>
          <p:cNvSpPr>
            <a:spLocks noEditPoints="1" noChangeArrowheads="1"/>
          </p:cNvSpPr>
          <p:nvPr/>
        </p:nvSpPr>
        <p:spPr bwMode="auto">
          <a:xfrm>
            <a:off x="2316925" y="2768643"/>
            <a:ext cx="1728788" cy="1461247"/>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rotWithShape="1">
            <a:gsLst>
              <a:gs pos="0">
                <a:srgbClr val="000000"/>
              </a:gs>
              <a:gs pos="39999">
                <a:srgbClr val="0A128C"/>
              </a:gs>
              <a:gs pos="70000">
                <a:srgbClr val="181CC7"/>
              </a:gs>
              <a:gs pos="88000">
                <a:srgbClr val="7005D4"/>
              </a:gs>
              <a:gs pos="100000">
                <a:srgbClr val="8C3D91"/>
              </a:gs>
            </a:gsLst>
            <a:lin ang="5400000" scaled="1"/>
          </a:gra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000000"/>
            </a:extrusionClr>
            <a:contourClr>
              <a:srgbClr val="0000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flatTx/>
          </a:bodyPr>
          <a:lstStyle>
            <a:defPPr>
              <a:defRPr lang="en-US"/>
            </a:defPPr>
            <a:lvl1pPr algn="l" rtl="0" eaLnBrk="0" fontAlgn="base" hangingPunct="0">
              <a:spcBef>
                <a:spcPct val="0"/>
              </a:spcBef>
              <a:spcAft>
                <a:spcPct val="0"/>
              </a:spcAft>
              <a:defRPr sz="900" kern="1200">
                <a:solidFill>
                  <a:schemeClr val="tx1"/>
                </a:solidFill>
                <a:latin typeface="Segoe" pitchFamily="34" charset="0"/>
                <a:ea typeface="+mn-ea"/>
                <a:cs typeface="+mn-cs"/>
              </a:defRPr>
            </a:lvl1pPr>
            <a:lvl2pPr marL="457200" algn="l" rtl="0" eaLnBrk="0" fontAlgn="base" hangingPunct="0">
              <a:spcBef>
                <a:spcPct val="0"/>
              </a:spcBef>
              <a:spcAft>
                <a:spcPct val="0"/>
              </a:spcAft>
              <a:defRPr sz="900" kern="1200">
                <a:solidFill>
                  <a:schemeClr val="tx1"/>
                </a:solidFill>
                <a:latin typeface="Segoe" pitchFamily="34" charset="0"/>
                <a:ea typeface="+mn-ea"/>
                <a:cs typeface="+mn-cs"/>
              </a:defRPr>
            </a:lvl2pPr>
            <a:lvl3pPr marL="914400" algn="l" rtl="0" eaLnBrk="0" fontAlgn="base" hangingPunct="0">
              <a:spcBef>
                <a:spcPct val="0"/>
              </a:spcBef>
              <a:spcAft>
                <a:spcPct val="0"/>
              </a:spcAft>
              <a:defRPr sz="900" kern="1200">
                <a:solidFill>
                  <a:schemeClr val="tx1"/>
                </a:solidFill>
                <a:latin typeface="Segoe" pitchFamily="34" charset="0"/>
                <a:ea typeface="+mn-ea"/>
                <a:cs typeface="+mn-cs"/>
              </a:defRPr>
            </a:lvl3pPr>
            <a:lvl4pPr marL="1371600" algn="l" rtl="0" eaLnBrk="0" fontAlgn="base" hangingPunct="0">
              <a:spcBef>
                <a:spcPct val="0"/>
              </a:spcBef>
              <a:spcAft>
                <a:spcPct val="0"/>
              </a:spcAft>
              <a:defRPr sz="900" kern="1200">
                <a:solidFill>
                  <a:schemeClr val="tx1"/>
                </a:solidFill>
                <a:latin typeface="Segoe" pitchFamily="34" charset="0"/>
                <a:ea typeface="+mn-ea"/>
                <a:cs typeface="+mn-cs"/>
              </a:defRPr>
            </a:lvl4pPr>
            <a:lvl5pPr marL="1828800" algn="l" rtl="0" eaLnBrk="0" fontAlgn="base" hangingPunct="0">
              <a:spcBef>
                <a:spcPct val="0"/>
              </a:spcBef>
              <a:spcAft>
                <a:spcPct val="0"/>
              </a:spcAft>
              <a:defRPr sz="900" kern="1200">
                <a:solidFill>
                  <a:schemeClr val="tx1"/>
                </a:solidFill>
                <a:latin typeface="Segoe" pitchFamily="34" charset="0"/>
                <a:ea typeface="+mn-ea"/>
                <a:cs typeface="+mn-cs"/>
              </a:defRPr>
            </a:lvl5pPr>
            <a:lvl6pPr marL="2286000" algn="l" defTabSz="914400" rtl="0" eaLnBrk="1" latinLnBrk="0" hangingPunct="1">
              <a:defRPr sz="900" kern="1200">
                <a:solidFill>
                  <a:schemeClr val="tx1"/>
                </a:solidFill>
                <a:latin typeface="Segoe" pitchFamily="34" charset="0"/>
                <a:ea typeface="+mn-ea"/>
                <a:cs typeface="+mn-cs"/>
              </a:defRPr>
            </a:lvl6pPr>
            <a:lvl7pPr marL="2743200" algn="l" defTabSz="914400" rtl="0" eaLnBrk="1" latinLnBrk="0" hangingPunct="1">
              <a:defRPr sz="900" kern="1200">
                <a:solidFill>
                  <a:schemeClr val="tx1"/>
                </a:solidFill>
                <a:latin typeface="Segoe" pitchFamily="34" charset="0"/>
                <a:ea typeface="+mn-ea"/>
                <a:cs typeface="+mn-cs"/>
              </a:defRPr>
            </a:lvl7pPr>
            <a:lvl8pPr marL="3200400" algn="l" defTabSz="914400" rtl="0" eaLnBrk="1" latinLnBrk="0" hangingPunct="1">
              <a:defRPr sz="900" kern="1200">
                <a:solidFill>
                  <a:schemeClr val="tx1"/>
                </a:solidFill>
                <a:latin typeface="Segoe" pitchFamily="34" charset="0"/>
                <a:ea typeface="+mn-ea"/>
                <a:cs typeface="+mn-cs"/>
              </a:defRPr>
            </a:lvl8pPr>
            <a:lvl9pPr marL="3657600" algn="l" defTabSz="914400" rtl="0" eaLnBrk="1" latinLnBrk="0" hangingPunct="1">
              <a:defRPr sz="900" kern="1200">
                <a:solidFill>
                  <a:schemeClr val="tx1"/>
                </a:solidFill>
                <a:latin typeface="Segoe"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3300" b="1" i="0" u="none" strike="noStrike" kern="1200" cap="none" spc="0" normalizeH="0" baseline="0" noProof="0">
                <a:ln>
                  <a:noFill/>
                </a:ln>
                <a:solidFill>
                  <a:prstClr val="white"/>
                </a:solidFill>
                <a:effectLst>
                  <a:outerShdw blurRad="38100" dist="38100" dir="2700000" algn="tl">
                    <a:srgbClr val="000000"/>
                  </a:outerShdw>
                </a:effectLst>
                <a:uLnTx/>
                <a:uFillTx/>
                <a:latin typeface="Arial" panose="020B0604020202020204" pitchFamily="34" charset="0"/>
                <a:ea typeface="+mn-ea"/>
                <a:cs typeface="+mn-cs"/>
              </a:rPr>
              <a:t>MD4</a:t>
            </a:r>
          </a:p>
        </p:txBody>
      </p:sp>
    </p:spTree>
    <p:extLst>
      <p:ext uri="{BB962C8B-B14F-4D97-AF65-F5344CB8AC3E}">
        <p14:creationId xmlns:p14="http://schemas.microsoft.com/office/powerpoint/2010/main" val="33164836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spc="-49"/>
              <a:t>Pass the Hash (</a:t>
            </a:r>
            <a:r>
              <a:rPr lang="en-US" sz="4705" spc="-49" err="1"/>
              <a:t>PtH</a:t>
            </a:r>
            <a:r>
              <a:rPr lang="en-US" sz="4705" spc="-49"/>
              <a:t>)</a:t>
            </a:r>
          </a:p>
        </p:txBody>
      </p:sp>
      <p:sp>
        <p:nvSpPr>
          <p:cNvPr id="4" name="Espace réservé du texte 3">
            <a:extLst>
              <a:ext uri="{FF2B5EF4-FFF2-40B4-BE49-F238E27FC236}">
                <a16:creationId xmlns:a16="http://schemas.microsoft.com/office/drawing/2014/main" id="{605BF8EC-CAC7-4AA4-BD7B-3347A1EF9B38}"/>
              </a:ext>
            </a:extLst>
          </p:cNvPr>
          <p:cNvSpPr>
            <a:spLocks noGrp="1"/>
          </p:cNvSpPr>
          <p:nvPr>
            <p:ph type="body" sz="quarter" idx="13"/>
          </p:nvPr>
        </p:nvSpPr>
        <p:spPr/>
        <p:txBody>
          <a:bodyPr/>
          <a:lstStyle/>
          <a:p>
            <a:endParaRPr lang="fr-FR" dirty="0"/>
          </a:p>
        </p:txBody>
      </p:sp>
    </p:spTree>
    <p:extLst>
      <p:ext uri="{BB962C8B-B14F-4D97-AF65-F5344CB8AC3E}">
        <p14:creationId xmlns:p14="http://schemas.microsoft.com/office/powerpoint/2010/main" val="319893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383601" y="6320512"/>
            <a:ext cx="363299" cy="120674"/>
          </a:xfrm>
        </p:spPr>
        <p:txBody>
          <a:bodyPr/>
          <a:lstStyle/>
          <a:p>
            <a:fld id="{ED077441-DF17-4513-BACB-525ED94CFAE4}" type="slidenum">
              <a:rPr lang="en-US" smtClean="0"/>
              <a:pPr/>
              <a:t>9</a:t>
            </a:fld>
            <a:endParaRPr lang="en-US"/>
          </a:p>
        </p:txBody>
      </p:sp>
      <p:sp>
        <p:nvSpPr>
          <p:cNvPr id="4" name="Espace réservé du texte 3">
            <a:extLst>
              <a:ext uri="{FF2B5EF4-FFF2-40B4-BE49-F238E27FC236}">
                <a16:creationId xmlns:a16="http://schemas.microsoft.com/office/drawing/2014/main" id="{27F3B2F6-34CA-421B-AAB0-6EE72A0446AA}"/>
              </a:ext>
            </a:extLst>
          </p:cNvPr>
          <p:cNvSpPr>
            <a:spLocks noGrp="1"/>
          </p:cNvSpPr>
          <p:nvPr>
            <p:ph type="body" sz="quarter" idx="13"/>
          </p:nvPr>
        </p:nvSpPr>
        <p:spPr/>
        <p:txBody>
          <a:bodyPr/>
          <a:lstStyle/>
          <a:p>
            <a:r>
              <a:rPr lang="fr-FR"/>
              <a:t>Pass The Hash (PtH) </a:t>
            </a:r>
          </a:p>
        </p:txBody>
      </p:sp>
      <p:sp>
        <p:nvSpPr>
          <p:cNvPr id="41" name="TextBox 16">
            <a:extLst>
              <a:ext uri="{FF2B5EF4-FFF2-40B4-BE49-F238E27FC236}">
                <a16:creationId xmlns:a16="http://schemas.microsoft.com/office/drawing/2014/main" id="{56C43091-2FD7-4D64-885B-AC7B5E9329BF}"/>
              </a:ext>
            </a:extLst>
          </p:cNvPr>
          <p:cNvSpPr txBox="1"/>
          <p:nvPr/>
        </p:nvSpPr>
        <p:spPr>
          <a:xfrm>
            <a:off x="719950" y="1861710"/>
            <a:ext cx="9679011" cy="1393357"/>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176"/>
              </a:spcAft>
              <a:tabLst>
                <a:tab pos="560241" algn="l"/>
              </a:tabLst>
            </a:pPr>
            <a:r>
              <a:rPr lang="en-US" sz="1600" b="1">
                <a:solidFill>
                  <a:srgbClr val="0179D7"/>
                </a:solidFill>
                <a:latin typeface="+mn-lt"/>
                <a:cs typeface="Segoe UI Semilight" panose="020B0402040204020203" pitchFamily="34" charset="0"/>
              </a:rPr>
              <a:t>The most popular </a:t>
            </a:r>
            <a:r>
              <a:rPr lang="en-US" sz="1600">
                <a:gradFill>
                  <a:gsLst>
                    <a:gs pos="2917">
                      <a:schemeClr val="tx1"/>
                    </a:gs>
                    <a:gs pos="30000">
                      <a:schemeClr val="tx1"/>
                    </a:gs>
                  </a:gsLst>
                  <a:lin ang="5400000" scaled="0"/>
                </a:gradFill>
                <a:latin typeface="+mn-lt"/>
                <a:cs typeface="Segoe UI Semilight" panose="020B0402040204020203" pitchFamily="34" charset="0"/>
              </a:rPr>
              <a:t>credential theft and reuse attack Microsoft has seen to date. This type of attack is used in the majority of significant security breaches and enables the attacker to maximize the breach’s security compromise</a:t>
            </a:r>
          </a:p>
          <a:p>
            <a:pPr>
              <a:spcBef>
                <a:spcPts val="0"/>
              </a:spcBef>
              <a:spcAft>
                <a:spcPts val="1176"/>
              </a:spcAft>
              <a:tabLst>
                <a:tab pos="560241" algn="l"/>
              </a:tabLst>
            </a:pPr>
            <a:endParaRPr lang="en-US" sz="1372">
              <a:gradFill>
                <a:gsLst>
                  <a:gs pos="2917">
                    <a:schemeClr val="tx1"/>
                  </a:gs>
                  <a:gs pos="30000">
                    <a:schemeClr val="tx1"/>
                  </a:gs>
                </a:gsLst>
                <a:lin ang="5400000" scaled="0"/>
              </a:gradFill>
              <a:latin typeface="+mn-lt"/>
              <a:cs typeface="Segoe UI Semilight" panose="020B0402040204020203" pitchFamily="34" charset="0"/>
            </a:endParaRPr>
          </a:p>
        </p:txBody>
      </p:sp>
      <p:sp>
        <p:nvSpPr>
          <p:cNvPr id="42" name="TextBox 16">
            <a:extLst>
              <a:ext uri="{FF2B5EF4-FFF2-40B4-BE49-F238E27FC236}">
                <a16:creationId xmlns:a16="http://schemas.microsoft.com/office/drawing/2014/main" id="{E11A5F6D-E5C4-468D-953C-51D85894C48E}"/>
              </a:ext>
            </a:extLst>
          </p:cNvPr>
          <p:cNvSpPr txBox="1"/>
          <p:nvPr/>
        </p:nvSpPr>
        <p:spPr>
          <a:xfrm>
            <a:off x="719950" y="2890583"/>
            <a:ext cx="9679011" cy="782100"/>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176"/>
              </a:spcAft>
              <a:tabLst>
                <a:tab pos="560241" algn="l"/>
              </a:tabLst>
            </a:pPr>
            <a:r>
              <a:rPr lang="en-US" sz="1600" b="1">
                <a:solidFill>
                  <a:srgbClr val="0179D7"/>
                </a:solidFill>
                <a:latin typeface="+mn-lt"/>
                <a:cs typeface="Segoe UI Semilight" panose="020B0402040204020203" pitchFamily="34" charset="0"/>
              </a:rPr>
              <a:t>First, </a:t>
            </a:r>
            <a:r>
              <a:rPr lang="en-US" sz="1600">
                <a:gradFill>
                  <a:gsLst>
                    <a:gs pos="2917">
                      <a:schemeClr val="tx1"/>
                    </a:gs>
                    <a:gs pos="30000">
                      <a:schemeClr val="tx1"/>
                    </a:gs>
                  </a:gsLst>
                  <a:lin ang="5400000" scaled="0"/>
                </a:gradFill>
                <a:latin typeface="+mn-lt"/>
                <a:cs typeface="Segoe UI Semilight" panose="020B0402040204020203" pitchFamily="34" charset="0"/>
              </a:rPr>
              <a:t>an attacker obtains elevated read/write permission to privileged areas of volatile memory and file systems, which are typically accessible only to system-level processes on at least one computer</a:t>
            </a:r>
          </a:p>
        </p:txBody>
      </p:sp>
      <p:sp>
        <p:nvSpPr>
          <p:cNvPr id="43" name="TextBox 16">
            <a:extLst>
              <a:ext uri="{FF2B5EF4-FFF2-40B4-BE49-F238E27FC236}">
                <a16:creationId xmlns:a16="http://schemas.microsoft.com/office/drawing/2014/main" id="{2176E79C-4512-4C84-978C-1B7281111EA2}"/>
              </a:ext>
            </a:extLst>
          </p:cNvPr>
          <p:cNvSpPr txBox="1"/>
          <p:nvPr/>
        </p:nvSpPr>
        <p:spPr>
          <a:xfrm>
            <a:off x="719950" y="3919456"/>
            <a:ext cx="9679011" cy="1336098"/>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176"/>
              </a:spcAft>
              <a:tabLst>
                <a:tab pos="560241" algn="l"/>
              </a:tabLst>
            </a:pPr>
            <a:r>
              <a:rPr lang="en-US" sz="1600" b="1">
                <a:solidFill>
                  <a:srgbClr val="0179D7"/>
                </a:solidFill>
                <a:latin typeface="+mn-lt"/>
                <a:cs typeface="Segoe UI Semilight" panose="020B0402040204020203" pitchFamily="34" charset="0"/>
              </a:rPr>
              <a:t>Second, </a:t>
            </a:r>
            <a:r>
              <a:rPr lang="en-US" sz="1600">
                <a:gradFill>
                  <a:gsLst>
                    <a:gs pos="2917">
                      <a:schemeClr val="tx1"/>
                    </a:gs>
                    <a:gs pos="30000">
                      <a:schemeClr val="tx1"/>
                    </a:gs>
                  </a:gsLst>
                  <a:lin ang="5400000" scaled="0"/>
                </a:gradFill>
                <a:latin typeface="+mn-lt"/>
                <a:cs typeface="Segoe UI Semilight" panose="020B0402040204020203" pitchFamily="34" charset="0"/>
              </a:rPr>
              <a:t>the attacker attempts to increase access to other computers on the network by:</a:t>
            </a:r>
          </a:p>
          <a:p>
            <a:pPr marL="742950" lvl="1" indent="-285750">
              <a:spcAft>
                <a:spcPts val="1176"/>
              </a:spcAft>
              <a:buFont typeface="Arial" panose="020B0604020202020204" pitchFamily="34" charset="0"/>
              <a:buChar char="•"/>
              <a:tabLst>
                <a:tab pos="560241" algn="l"/>
              </a:tabLst>
            </a:pPr>
            <a:r>
              <a:rPr lang="en-US" sz="1600">
                <a:gradFill>
                  <a:gsLst>
                    <a:gs pos="2917">
                      <a:schemeClr val="tx1"/>
                    </a:gs>
                    <a:gs pos="30000">
                      <a:schemeClr val="tx1"/>
                    </a:gs>
                  </a:gsLst>
                  <a:lin ang="5400000" scaled="0"/>
                </a:gradFill>
                <a:cs typeface="Segoe UI Semilight" panose="020B0402040204020203" pitchFamily="34" charset="0"/>
              </a:rPr>
              <a:t>Stealing one or more authentication credentials from the compromised computer.</a:t>
            </a:r>
          </a:p>
          <a:p>
            <a:pPr marL="742950" lvl="1" indent="-285750">
              <a:spcAft>
                <a:spcPts val="1176"/>
              </a:spcAft>
              <a:buFont typeface="Arial" panose="020B0604020202020204" pitchFamily="34" charset="0"/>
              <a:buChar char="•"/>
              <a:tabLst>
                <a:tab pos="560241" algn="l"/>
              </a:tabLst>
            </a:pPr>
            <a:r>
              <a:rPr lang="en-US" sz="1600">
                <a:gradFill>
                  <a:gsLst>
                    <a:gs pos="2917">
                      <a:schemeClr val="tx1"/>
                    </a:gs>
                    <a:gs pos="30000">
                      <a:schemeClr val="tx1"/>
                    </a:gs>
                  </a:gsLst>
                  <a:lin ang="5400000" scaled="0"/>
                </a:gradFill>
                <a:cs typeface="Segoe UI Semilight" panose="020B0402040204020203" pitchFamily="34" charset="0"/>
              </a:rPr>
              <a:t>Reusing the stolen credentials to access other computer systems and services.</a:t>
            </a:r>
          </a:p>
        </p:txBody>
      </p:sp>
      <p:sp>
        <p:nvSpPr>
          <p:cNvPr id="44" name="TextBox 16">
            <a:extLst>
              <a:ext uri="{FF2B5EF4-FFF2-40B4-BE49-F238E27FC236}">
                <a16:creationId xmlns:a16="http://schemas.microsoft.com/office/drawing/2014/main" id="{704FE48A-C808-4318-A76E-AE9E3BCCF33C}"/>
              </a:ext>
            </a:extLst>
          </p:cNvPr>
          <p:cNvSpPr txBox="1"/>
          <p:nvPr/>
        </p:nvSpPr>
        <p:spPr>
          <a:xfrm>
            <a:off x="639590" y="5429655"/>
            <a:ext cx="9679011" cy="782100"/>
          </a:xfrm>
          <a:prstGeom prst="rect">
            <a:avLst/>
          </a:prstGeom>
          <a:noFill/>
        </p:spPr>
        <p:txBody>
          <a:bodyPr wrap="square" lIns="179285" tIns="143428" rIns="179285" bIns="143428"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lvl="0"/>
            <a:r>
              <a:rPr lang="fr-FR" sz="1600" b="1">
                <a:solidFill>
                  <a:srgbClr val="0179D7"/>
                </a:solidFill>
                <a:latin typeface="+mn-lt"/>
                <a:cs typeface="Segoe UI Semilight" panose="020B0402040204020203" pitchFamily="34" charset="0"/>
              </a:rPr>
              <a:t>The </a:t>
            </a:r>
            <a:r>
              <a:rPr lang="fr-FR" sz="1600" b="1" err="1">
                <a:solidFill>
                  <a:srgbClr val="0179D7"/>
                </a:solidFill>
                <a:latin typeface="+mn-lt"/>
                <a:cs typeface="Segoe UI Semilight" panose="020B0402040204020203" pitchFamily="34" charset="0"/>
              </a:rPr>
              <a:t>intruder</a:t>
            </a:r>
            <a:r>
              <a:rPr lang="fr-FR" sz="1600" b="1">
                <a:solidFill>
                  <a:srgbClr val="0179D7"/>
                </a:solidFill>
                <a:latin typeface="+mn-lt"/>
                <a:cs typeface="Segoe UI Semilight" panose="020B0402040204020203" pitchFamily="34" charset="0"/>
              </a:rPr>
              <a:t> </a:t>
            </a:r>
            <a:r>
              <a:rPr lang="fr-FR" sz="1600" b="1" err="1">
                <a:solidFill>
                  <a:srgbClr val="0179D7"/>
                </a:solidFill>
                <a:latin typeface="+mn-lt"/>
                <a:cs typeface="Segoe UI Semilight" panose="020B0402040204020203" pitchFamily="34" charset="0"/>
              </a:rPr>
              <a:t>often</a:t>
            </a:r>
            <a:r>
              <a:rPr lang="fr-FR" sz="1600" b="1">
                <a:solidFill>
                  <a:srgbClr val="0179D7"/>
                </a:solidFill>
                <a:latin typeface="+mn-lt"/>
                <a:cs typeface="Segoe UI Semilight" panose="020B0402040204020203" pitchFamily="34" charset="0"/>
              </a:rPr>
              <a:t> </a:t>
            </a:r>
            <a:r>
              <a:rPr lang="fr-FR" sz="1600" b="1" err="1">
                <a:solidFill>
                  <a:srgbClr val="0179D7"/>
                </a:solidFill>
                <a:latin typeface="+mn-lt"/>
                <a:cs typeface="Segoe UI Semilight" panose="020B0402040204020203" pitchFamily="34" charset="0"/>
              </a:rPr>
              <a:t>repeats</a:t>
            </a:r>
            <a:r>
              <a:rPr lang="fr-FR" sz="1600" b="1">
                <a:solidFill>
                  <a:srgbClr val="0179D7"/>
                </a:solidFill>
                <a:latin typeface="+mn-lt"/>
                <a:cs typeface="Segoe UI Semilight" panose="020B0402040204020203" pitchFamily="34" charset="0"/>
              </a:rPr>
              <a:t> </a:t>
            </a:r>
            <a:r>
              <a:rPr lang="fr-FR" sz="1600" b="1" err="1">
                <a:solidFill>
                  <a:srgbClr val="0179D7"/>
                </a:solidFill>
                <a:latin typeface="+mn-lt"/>
                <a:cs typeface="Segoe UI Semilight" panose="020B0402040204020203" pitchFamily="34" charset="0"/>
              </a:rPr>
              <a:t>this</a:t>
            </a:r>
            <a:r>
              <a:rPr lang="fr-FR" sz="1600" b="1">
                <a:solidFill>
                  <a:srgbClr val="0179D7"/>
                </a:solidFill>
                <a:latin typeface="+mn-lt"/>
                <a:cs typeface="Segoe UI Semilight" panose="020B0402040204020203" pitchFamily="34" charset="0"/>
              </a:rPr>
              <a:t> </a:t>
            </a:r>
            <a:r>
              <a:rPr lang="fr-FR" sz="1600" b="1" err="1">
                <a:solidFill>
                  <a:srgbClr val="0179D7"/>
                </a:solidFill>
                <a:latin typeface="+mn-lt"/>
                <a:cs typeface="Segoe UI Semilight" panose="020B0402040204020203" pitchFamily="34" charset="0"/>
              </a:rPr>
              <a:t>sequence</a:t>
            </a:r>
            <a:r>
              <a:rPr lang="fr-FR" sz="1600">
                <a:gradFill>
                  <a:gsLst>
                    <a:gs pos="2917">
                      <a:schemeClr val="tx1"/>
                    </a:gs>
                    <a:gs pos="30000">
                      <a:schemeClr val="tx1"/>
                    </a:gs>
                  </a:gsLst>
                  <a:lin ang="5400000" scaled="0"/>
                </a:gradFill>
                <a:latin typeface="+mn-lt"/>
                <a:cs typeface="Segoe UI Semilight" panose="020B0402040204020203" pitchFamily="34" charset="0"/>
              </a:rPr>
              <a:t> multiple times </a:t>
            </a:r>
            <a:r>
              <a:rPr lang="fr-FR" sz="1600" err="1">
                <a:gradFill>
                  <a:gsLst>
                    <a:gs pos="2917">
                      <a:schemeClr val="tx1"/>
                    </a:gs>
                    <a:gs pos="30000">
                      <a:schemeClr val="tx1"/>
                    </a:gs>
                  </a:gsLst>
                  <a:lin ang="5400000" scaled="0"/>
                </a:gradFill>
                <a:latin typeface="+mn-lt"/>
                <a:cs typeface="Segoe UI Semilight" panose="020B0402040204020203" pitchFamily="34" charset="0"/>
              </a:rPr>
              <a:t>during</a:t>
            </a:r>
            <a:r>
              <a:rPr lang="fr-FR" sz="1600">
                <a:gradFill>
                  <a:gsLst>
                    <a:gs pos="2917">
                      <a:schemeClr val="tx1"/>
                    </a:gs>
                    <a:gs pos="30000">
                      <a:schemeClr val="tx1"/>
                    </a:gs>
                  </a:gsLst>
                  <a:lin ang="5400000" scaled="0"/>
                </a:gradFill>
                <a:latin typeface="+mn-lt"/>
                <a:cs typeface="Segoe UI Semilight" panose="020B0402040204020203" pitchFamily="34" charset="0"/>
              </a:rPr>
              <a:t> the </a:t>
            </a:r>
            <a:r>
              <a:rPr lang="fr-FR" sz="1600" err="1">
                <a:gradFill>
                  <a:gsLst>
                    <a:gs pos="2917">
                      <a:schemeClr val="tx1"/>
                    </a:gs>
                    <a:gs pos="30000">
                      <a:schemeClr val="tx1"/>
                    </a:gs>
                  </a:gsLst>
                  <a:lin ang="5400000" scaled="0"/>
                </a:gradFill>
                <a:latin typeface="+mn-lt"/>
                <a:cs typeface="Segoe UI Semilight" panose="020B0402040204020203" pitchFamily="34" charset="0"/>
              </a:rPr>
              <a:t>attack</a:t>
            </a:r>
            <a:r>
              <a:rPr lang="fr-FR" sz="1600">
                <a:gradFill>
                  <a:gsLst>
                    <a:gs pos="2917">
                      <a:schemeClr val="tx1"/>
                    </a:gs>
                    <a:gs pos="30000">
                      <a:schemeClr val="tx1"/>
                    </a:gs>
                  </a:gsLst>
                  <a:lin ang="5400000" scaled="0"/>
                </a:gradFill>
                <a:latin typeface="+mn-lt"/>
                <a:cs typeface="Segoe UI Semilight" panose="020B0402040204020203" pitchFamily="34" charset="0"/>
              </a:rPr>
              <a:t> to </a:t>
            </a:r>
            <a:r>
              <a:rPr lang="fr-FR" sz="1600" err="1">
                <a:gradFill>
                  <a:gsLst>
                    <a:gs pos="2917">
                      <a:schemeClr val="tx1"/>
                    </a:gs>
                    <a:gs pos="30000">
                      <a:schemeClr val="tx1"/>
                    </a:gs>
                  </a:gsLst>
                  <a:lin ang="5400000" scaled="0"/>
                </a:gradFill>
                <a:latin typeface="+mn-lt"/>
                <a:cs typeface="Segoe UI Semilight" panose="020B0402040204020203" pitchFamily="34" charset="0"/>
              </a:rPr>
              <a:t>increase</a:t>
            </a:r>
            <a:r>
              <a:rPr lang="fr-FR" sz="1600">
                <a:gradFill>
                  <a:gsLst>
                    <a:gs pos="2917">
                      <a:schemeClr val="tx1"/>
                    </a:gs>
                    <a:gs pos="30000">
                      <a:schemeClr val="tx1"/>
                    </a:gs>
                  </a:gsLst>
                  <a:lin ang="5400000" scaled="0"/>
                </a:gradFill>
                <a:latin typeface="+mn-lt"/>
                <a:cs typeface="Segoe UI Semilight" panose="020B0402040204020203" pitchFamily="34" charset="0"/>
              </a:rPr>
              <a:t> the </a:t>
            </a:r>
            <a:r>
              <a:rPr lang="fr-FR" sz="1600" err="1">
                <a:gradFill>
                  <a:gsLst>
                    <a:gs pos="2917">
                      <a:schemeClr val="tx1"/>
                    </a:gs>
                    <a:gs pos="30000">
                      <a:schemeClr val="tx1"/>
                    </a:gs>
                  </a:gsLst>
                  <a:lin ang="5400000" scaled="0"/>
                </a:gradFill>
                <a:latin typeface="+mn-lt"/>
                <a:cs typeface="Segoe UI Semilight" panose="020B0402040204020203" pitchFamily="34" charset="0"/>
              </a:rPr>
              <a:t>level</a:t>
            </a:r>
            <a:r>
              <a:rPr lang="fr-FR" sz="1600">
                <a:gradFill>
                  <a:gsLst>
                    <a:gs pos="2917">
                      <a:schemeClr val="tx1"/>
                    </a:gs>
                    <a:gs pos="30000">
                      <a:schemeClr val="tx1"/>
                    </a:gs>
                  </a:gsLst>
                  <a:lin ang="5400000" scaled="0"/>
                </a:gradFill>
                <a:latin typeface="+mn-lt"/>
                <a:cs typeface="Segoe UI Semilight" panose="020B0402040204020203" pitchFamily="34" charset="0"/>
              </a:rPr>
              <a:t> of </a:t>
            </a:r>
            <a:r>
              <a:rPr lang="fr-FR" sz="1600" err="1">
                <a:gradFill>
                  <a:gsLst>
                    <a:gs pos="2917">
                      <a:schemeClr val="tx1"/>
                    </a:gs>
                    <a:gs pos="30000">
                      <a:schemeClr val="tx1"/>
                    </a:gs>
                  </a:gsLst>
                  <a:lin ang="5400000" scaled="0"/>
                </a:gradFill>
                <a:latin typeface="+mn-lt"/>
                <a:cs typeface="Segoe UI Semilight" panose="020B0402040204020203" pitchFamily="34" charset="0"/>
              </a:rPr>
              <a:t>access</a:t>
            </a:r>
            <a:r>
              <a:rPr lang="fr-FR" sz="1600">
                <a:gradFill>
                  <a:gsLst>
                    <a:gs pos="2917">
                      <a:schemeClr val="tx1"/>
                    </a:gs>
                    <a:gs pos="30000">
                      <a:schemeClr val="tx1"/>
                    </a:gs>
                  </a:gsLst>
                  <a:lin ang="5400000" scaled="0"/>
                </a:gradFill>
                <a:latin typeface="+mn-lt"/>
                <a:cs typeface="Segoe UI Semilight" panose="020B0402040204020203" pitchFamily="34" charset="0"/>
              </a:rPr>
              <a:t> </a:t>
            </a:r>
            <a:r>
              <a:rPr lang="fr-FR" sz="1600" err="1">
                <a:gradFill>
                  <a:gsLst>
                    <a:gs pos="2917">
                      <a:schemeClr val="tx1"/>
                    </a:gs>
                    <a:gs pos="30000">
                      <a:schemeClr val="tx1"/>
                    </a:gs>
                  </a:gsLst>
                  <a:lin ang="5400000" scaled="0"/>
                </a:gradFill>
                <a:latin typeface="+mn-lt"/>
                <a:cs typeface="Segoe UI Semilight" panose="020B0402040204020203" pitchFamily="34" charset="0"/>
              </a:rPr>
              <a:t>he</a:t>
            </a:r>
            <a:r>
              <a:rPr lang="fr-FR" sz="1600">
                <a:gradFill>
                  <a:gsLst>
                    <a:gs pos="2917">
                      <a:schemeClr val="tx1"/>
                    </a:gs>
                    <a:gs pos="30000">
                      <a:schemeClr val="tx1"/>
                    </a:gs>
                  </a:gsLst>
                  <a:lin ang="5400000" scaled="0"/>
                </a:gradFill>
                <a:latin typeface="+mn-lt"/>
                <a:cs typeface="Segoe UI Semilight" panose="020B0402040204020203" pitchFamily="34" charset="0"/>
              </a:rPr>
              <a:t> or </a:t>
            </a:r>
            <a:r>
              <a:rPr lang="fr-FR" sz="1600" err="1">
                <a:gradFill>
                  <a:gsLst>
                    <a:gs pos="2917">
                      <a:schemeClr val="tx1"/>
                    </a:gs>
                    <a:gs pos="30000">
                      <a:schemeClr val="tx1"/>
                    </a:gs>
                  </a:gsLst>
                  <a:lin ang="5400000" scaled="0"/>
                </a:gradFill>
                <a:latin typeface="+mn-lt"/>
                <a:cs typeface="Segoe UI Semilight" panose="020B0402040204020203" pitchFamily="34" charset="0"/>
              </a:rPr>
              <a:t>she</a:t>
            </a:r>
            <a:r>
              <a:rPr lang="fr-FR" sz="1600">
                <a:gradFill>
                  <a:gsLst>
                    <a:gs pos="2917">
                      <a:schemeClr val="tx1"/>
                    </a:gs>
                    <a:gs pos="30000">
                      <a:schemeClr val="tx1"/>
                    </a:gs>
                  </a:gsLst>
                  <a:lin ang="5400000" scaled="0"/>
                </a:gradFill>
                <a:latin typeface="+mn-lt"/>
                <a:cs typeface="Segoe UI Semilight" panose="020B0402040204020203" pitchFamily="34" charset="0"/>
              </a:rPr>
              <a:t> has to an </a:t>
            </a:r>
            <a:r>
              <a:rPr lang="fr-FR" sz="1600" err="1">
                <a:gradFill>
                  <a:gsLst>
                    <a:gs pos="2917">
                      <a:schemeClr val="tx1"/>
                    </a:gs>
                    <a:gs pos="30000">
                      <a:schemeClr val="tx1"/>
                    </a:gs>
                  </a:gsLst>
                  <a:lin ang="5400000" scaled="0"/>
                </a:gradFill>
                <a:latin typeface="+mn-lt"/>
                <a:cs typeface="Segoe UI Semilight" panose="020B0402040204020203" pitchFamily="34" charset="0"/>
              </a:rPr>
              <a:t>environment</a:t>
            </a:r>
            <a:r>
              <a:rPr lang="fr-FR" sz="1600">
                <a:gradFill>
                  <a:gsLst>
                    <a:gs pos="2917">
                      <a:schemeClr val="tx1"/>
                    </a:gs>
                    <a:gs pos="30000">
                      <a:schemeClr val="tx1"/>
                    </a:gs>
                  </a:gsLst>
                  <a:lin ang="5400000" scaled="0"/>
                </a:gradFill>
                <a:latin typeface="+mn-lt"/>
                <a:cs typeface="Segoe UI Semilight" panose="020B0402040204020203" pitchFamily="34" charset="0"/>
              </a:rPr>
              <a:t>.</a:t>
            </a:r>
          </a:p>
        </p:txBody>
      </p:sp>
      <p:cxnSp>
        <p:nvCxnSpPr>
          <p:cNvPr id="45" name="Straight Connector 11">
            <a:extLst>
              <a:ext uri="{FF2B5EF4-FFF2-40B4-BE49-F238E27FC236}">
                <a16:creationId xmlns:a16="http://schemas.microsoft.com/office/drawing/2014/main" id="{3A226CC2-8E11-4C5B-A9D6-94D46B73E5A1}"/>
              </a:ext>
            </a:extLst>
          </p:cNvPr>
          <p:cNvCxnSpPr>
            <a:cxnSpLocks/>
          </p:cNvCxnSpPr>
          <p:nvPr/>
        </p:nvCxnSpPr>
        <p:spPr>
          <a:xfrm>
            <a:off x="448213" y="1509178"/>
            <a:ext cx="0" cy="550548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e 2">
            <a:extLst>
              <a:ext uri="{FF2B5EF4-FFF2-40B4-BE49-F238E27FC236}">
                <a16:creationId xmlns:a16="http://schemas.microsoft.com/office/drawing/2014/main" id="{85C4719A-33FC-48BC-80D2-521A28970230}"/>
              </a:ext>
            </a:extLst>
          </p:cNvPr>
          <p:cNvGrpSpPr>
            <a:grpSpLocks noChangeAspect="1"/>
          </p:cNvGrpSpPr>
          <p:nvPr/>
        </p:nvGrpSpPr>
        <p:grpSpPr>
          <a:xfrm>
            <a:off x="229658" y="1928656"/>
            <a:ext cx="430571" cy="615516"/>
            <a:chOff x="726766" y="1828754"/>
            <a:chExt cx="595825" cy="851751"/>
          </a:xfrm>
        </p:grpSpPr>
        <p:sp>
          <p:nvSpPr>
            <p:cNvPr id="28" name="Ellipse 27">
              <a:extLst>
                <a:ext uri="{FF2B5EF4-FFF2-40B4-BE49-F238E27FC236}">
                  <a16:creationId xmlns:a16="http://schemas.microsoft.com/office/drawing/2014/main" id="{A4F41A48-AA77-4AFA-8E78-17D787FF900F}"/>
                </a:ext>
              </a:extLst>
            </p:cNvPr>
            <p:cNvSpPr/>
            <p:nvPr/>
          </p:nvSpPr>
          <p:spPr>
            <a:xfrm>
              <a:off x="735126" y="1935063"/>
              <a:ext cx="587465" cy="587466"/>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sz="1765"/>
            </a:p>
          </p:txBody>
        </p:sp>
        <p:sp>
          <p:nvSpPr>
            <p:cNvPr id="29" name="ZoneTexte 28">
              <a:extLst>
                <a:ext uri="{FF2B5EF4-FFF2-40B4-BE49-F238E27FC236}">
                  <a16:creationId xmlns:a16="http://schemas.microsoft.com/office/drawing/2014/main" id="{8D0DBD64-38F8-43B6-BA31-5A6EAADCF874}"/>
                </a:ext>
              </a:extLst>
            </p:cNvPr>
            <p:cNvSpPr txBox="1"/>
            <p:nvPr/>
          </p:nvSpPr>
          <p:spPr>
            <a:xfrm>
              <a:off x="726766" y="1828754"/>
              <a:ext cx="417342" cy="851751"/>
            </a:xfrm>
            <a:prstGeom prst="rect">
              <a:avLst/>
            </a:prstGeom>
            <a:noFill/>
          </p:spPr>
          <p:txBody>
            <a:bodyPr wrap="square" lIns="179285" tIns="143428" rIns="179285" bIns="143428" rtlCol="0">
              <a:spAutoFit/>
            </a:bodyPr>
            <a:lstStyle/>
            <a:p>
              <a:pPr>
                <a:lnSpc>
                  <a:spcPct val="90000"/>
                </a:lnSpc>
                <a:spcAft>
                  <a:spcPts val="588"/>
                </a:spcAft>
              </a:pPr>
              <a:r>
                <a:rPr lang="fr-FR" sz="2353" b="1" dirty="0">
                  <a:solidFill>
                    <a:schemeClr val="bg1"/>
                  </a:solidFill>
                </a:rPr>
                <a:t>1</a:t>
              </a:r>
            </a:p>
          </p:txBody>
        </p:sp>
      </p:grpSp>
      <p:grpSp>
        <p:nvGrpSpPr>
          <p:cNvPr id="2" name="Groupe 1">
            <a:extLst>
              <a:ext uri="{FF2B5EF4-FFF2-40B4-BE49-F238E27FC236}">
                <a16:creationId xmlns:a16="http://schemas.microsoft.com/office/drawing/2014/main" id="{D5C45A45-7AB4-4F6B-8E3B-52A562090FFE}"/>
              </a:ext>
            </a:extLst>
          </p:cNvPr>
          <p:cNvGrpSpPr>
            <a:grpSpLocks noChangeAspect="1"/>
          </p:cNvGrpSpPr>
          <p:nvPr/>
        </p:nvGrpSpPr>
        <p:grpSpPr>
          <a:xfrm>
            <a:off x="230734" y="2957261"/>
            <a:ext cx="429497" cy="615516"/>
            <a:chOff x="719619" y="3029357"/>
            <a:chExt cx="594338" cy="851751"/>
          </a:xfrm>
        </p:grpSpPr>
        <p:sp>
          <p:nvSpPr>
            <p:cNvPr id="31" name="Ellipse 30">
              <a:extLst>
                <a:ext uri="{FF2B5EF4-FFF2-40B4-BE49-F238E27FC236}">
                  <a16:creationId xmlns:a16="http://schemas.microsoft.com/office/drawing/2014/main" id="{A5DC4DC7-7551-4C58-83F6-2045B5E8AA1F}"/>
                </a:ext>
              </a:extLst>
            </p:cNvPr>
            <p:cNvSpPr/>
            <p:nvPr/>
          </p:nvSpPr>
          <p:spPr>
            <a:xfrm>
              <a:off x="726492" y="3149533"/>
              <a:ext cx="587465" cy="587465"/>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ZoneTexte 31">
              <a:extLst>
                <a:ext uri="{FF2B5EF4-FFF2-40B4-BE49-F238E27FC236}">
                  <a16:creationId xmlns:a16="http://schemas.microsoft.com/office/drawing/2014/main" id="{AEECE92F-7BB3-4F8B-A174-0DDAA7931750}"/>
                </a:ext>
              </a:extLst>
            </p:cNvPr>
            <p:cNvSpPr txBox="1"/>
            <p:nvPr/>
          </p:nvSpPr>
          <p:spPr>
            <a:xfrm>
              <a:off x="719619" y="3029357"/>
              <a:ext cx="417342" cy="851751"/>
            </a:xfrm>
            <a:prstGeom prst="rect">
              <a:avLst/>
            </a:prstGeom>
            <a:noFill/>
          </p:spPr>
          <p:txBody>
            <a:bodyPr wrap="square" lIns="179285" tIns="143428" rIns="179285" bIns="143428" rtlCol="0">
              <a:spAutoFit/>
            </a:bodyPr>
            <a:lstStyle/>
            <a:p>
              <a:pPr>
                <a:lnSpc>
                  <a:spcPct val="90000"/>
                </a:lnSpc>
                <a:spcAft>
                  <a:spcPts val="588"/>
                </a:spcAft>
              </a:pPr>
              <a:r>
                <a:rPr lang="fr-FR" sz="2353" b="1" dirty="0">
                  <a:solidFill>
                    <a:schemeClr val="bg1"/>
                  </a:solidFill>
                </a:rPr>
                <a:t>2</a:t>
              </a:r>
            </a:p>
          </p:txBody>
        </p:sp>
      </p:grpSp>
      <p:grpSp>
        <p:nvGrpSpPr>
          <p:cNvPr id="6" name="Groupe 5">
            <a:extLst>
              <a:ext uri="{FF2B5EF4-FFF2-40B4-BE49-F238E27FC236}">
                <a16:creationId xmlns:a16="http://schemas.microsoft.com/office/drawing/2014/main" id="{430A374B-DADA-415A-B7EF-B7EF6DF1E3BF}"/>
              </a:ext>
            </a:extLst>
          </p:cNvPr>
          <p:cNvGrpSpPr>
            <a:grpSpLocks noChangeAspect="1"/>
          </p:cNvGrpSpPr>
          <p:nvPr/>
        </p:nvGrpSpPr>
        <p:grpSpPr>
          <a:xfrm>
            <a:off x="235700" y="3989842"/>
            <a:ext cx="424530" cy="615516"/>
            <a:chOff x="740492" y="4255663"/>
            <a:chExt cx="587465" cy="851750"/>
          </a:xfrm>
        </p:grpSpPr>
        <p:sp>
          <p:nvSpPr>
            <p:cNvPr id="34" name="Ellipse 33">
              <a:extLst>
                <a:ext uri="{FF2B5EF4-FFF2-40B4-BE49-F238E27FC236}">
                  <a16:creationId xmlns:a16="http://schemas.microsoft.com/office/drawing/2014/main" id="{C9F5F05B-DE3C-430C-9B16-5DBB082EBA28}"/>
                </a:ext>
              </a:extLst>
            </p:cNvPr>
            <p:cNvSpPr/>
            <p:nvPr/>
          </p:nvSpPr>
          <p:spPr>
            <a:xfrm>
              <a:off x="740492" y="4364002"/>
              <a:ext cx="587465" cy="587465"/>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ZoneTexte 34">
              <a:extLst>
                <a:ext uri="{FF2B5EF4-FFF2-40B4-BE49-F238E27FC236}">
                  <a16:creationId xmlns:a16="http://schemas.microsoft.com/office/drawing/2014/main" id="{1C7D38A5-3A80-4F88-B2BB-F5178EB14AD8}"/>
                </a:ext>
              </a:extLst>
            </p:cNvPr>
            <p:cNvSpPr txBox="1"/>
            <p:nvPr/>
          </p:nvSpPr>
          <p:spPr>
            <a:xfrm>
              <a:off x="746799" y="4255663"/>
              <a:ext cx="417342" cy="851750"/>
            </a:xfrm>
            <a:prstGeom prst="rect">
              <a:avLst/>
            </a:prstGeom>
            <a:noFill/>
          </p:spPr>
          <p:txBody>
            <a:bodyPr wrap="square" lIns="179285" tIns="143428" rIns="179285" bIns="143428" rtlCol="0">
              <a:spAutoFit/>
            </a:bodyPr>
            <a:lstStyle/>
            <a:p>
              <a:pPr>
                <a:lnSpc>
                  <a:spcPct val="90000"/>
                </a:lnSpc>
                <a:spcAft>
                  <a:spcPts val="588"/>
                </a:spcAft>
              </a:pPr>
              <a:r>
                <a:rPr lang="fr-FR" sz="2353" b="1" dirty="0">
                  <a:solidFill>
                    <a:schemeClr val="bg1"/>
                  </a:solidFill>
                </a:rPr>
                <a:t>3</a:t>
              </a:r>
            </a:p>
          </p:txBody>
        </p:sp>
      </p:grpSp>
      <p:grpSp>
        <p:nvGrpSpPr>
          <p:cNvPr id="7" name="Groupe 6">
            <a:extLst>
              <a:ext uri="{FF2B5EF4-FFF2-40B4-BE49-F238E27FC236}">
                <a16:creationId xmlns:a16="http://schemas.microsoft.com/office/drawing/2014/main" id="{401756C5-D6E2-43B4-886E-FC6FE77DA9C3}"/>
              </a:ext>
            </a:extLst>
          </p:cNvPr>
          <p:cNvGrpSpPr>
            <a:grpSpLocks noChangeAspect="1"/>
          </p:cNvGrpSpPr>
          <p:nvPr/>
        </p:nvGrpSpPr>
        <p:grpSpPr>
          <a:xfrm>
            <a:off x="208269" y="5477934"/>
            <a:ext cx="448469" cy="615516"/>
            <a:chOff x="693366" y="5446325"/>
            <a:chExt cx="620592" cy="851753"/>
          </a:xfrm>
        </p:grpSpPr>
        <p:sp>
          <p:nvSpPr>
            <p:cNvPr id="37" name="Ellipse 36">
              <a:extLst>
                <a:ext uri="{FF2B5EF4-FFF2-40B4-BE49-F238E27FC236}">
                  <a16:creationId xmlns:a16="http://schemas.microsoft.com/office/drawing/2014/main" id="{9591452B-A053-43CD-9783-C110E3306CD3}"/>
                </a:ext>
              </a:extLst>
            </p:cNvPr>
            <p:cNvSpPr/>
            <p:nvPr/>
          </p:nvSpPr>
          <p:spPr>
            <a:xfrm>
              <a:off x="731326" y="5578470"/>
              <a:ext cx="582632" cy="587465"/>
            </a:xfrm>
            <a:prstGeom prst="ellipse">
              <a:avLst/>
            </a:prstGeom>
            <a:solidFill>
              <a:srgbClr val="0179D7"/>
            </a:solidFill>
            <a:ln w="28575">
              <a:solidFill>
                <a:schemeClr val="bg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ZoneTexte 37">
              <a:extLst>
                <a:ext uri="{FF2B5EF4-FFF2-40B4-BE49-F238E27FC236}">
                  <a16:creationId xmlns:a16="http://schemas.microsoft.com/office/drawing/2014/main" id="{91903769-E1C1-4C26-A04A-D4C415BFDD7E}"/>
                </a:ext>
              </a:extLst>
            </p:cNvPr>
            <p:cNvSpPr txBox="1"/>
            <p:nvPr/>
          </p:nvSpPr>
          <p:spPr>
            <a:xfrm>
              <a:off x="693366" y="5446325"/>
              <a:ext cx="413909" cy="851753"/>
            </a:xfrm>
            <a:prstGeom prst="rect">
              <a:avLst/>
            </a:prstGeom>
            <a:noFill/>
          </p:spPr>
          <p:txBody>
            <a:bodyPr wrap="square" lIns="179285" tIns="143428" rIns="179285" bIns="143428" rtlCol="0">
              <a:spAutoFit/>
            </a:bodyPr>
            <a:lstStyle/>
            <a:p>
              <a:pPr>
                <a:lnSpc>
                  <a:spcPct val="90000"/>
                </a:lnSpc>
                <a:spcAft>
                  <a:spcPts val="588"/>
                </a:spcAft>
              </a:pPr>
              <a:r>
                <a:rPr lang="fr-FR" sz="2353" b="1" dirty="0">
                  <a:solidFill>
                    <a:schemeClr val="bg1"/>
                  </a:solidFill>
                </a:rPr>
                <a:t>4</a:t>
              </a:r>
            </a:p>
          </p:txBody>
        </p:sp>
      </p:grpSp>
    </p:spTree>
    <p:extLst>
      <p:ext uri="{BB962C8B-B14F-4D97-AF65-F5344CB8AC3E}">
        <p14:creationId xmlns:p14="http://schemas.microsoft.com/office/powerpoint/2010/main" val="1714414991"/>
      </p:ext>
    </p:extLst>
  </p:cSld>
  <p:clrMapOvr>
    <a:masterClrMapping/>
  </p:clrMapOvr>
  <p:transition>
    <p:fade/>
  </p:transition>
</p:sld>
</file>

<file path=ppt/theme/theme1.xml><?xml version="1.0" encoding="utf-8"?>
<a:theme xmlns:a="http://schemas.openxmlformats.org/drawingml/2006/main" name="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6626226E27B74892394EFBDF922767" ma:contentTypeVersion="2" ma:contentTypeDescription="Create a new document." ma:contentTypeScope="" ma:versionID="7eb1f3556ce03623d52d047154736948">
  <xsd:schema xmlns:xsd="http://www.w3.org/2001/XMLSchema" xmlns:xs="http://www.w3.org/2001/XMLSchema" xmlns:p="http://schemas.microsoft.com/office/2006/metadata/properties" xmlns:ns2="517b36ea-b140-47be-8d07-387acfc90838" targetNamespace="http://schemas.microsoft.com/office/2006/metadata/properties" ma:root="true" ma:fieldsID="8f91c62ed870a8b4a8a08e92a9d04d9d" ns2:_="">
    <xsd:import namespace="517b36ea-b140-47be-8d07-387acfc908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7b36ea-b140-47be-8d07-387acfc90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C9195F-9A5E-4505-B586-CA87C8027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7b36ea-b140-47be-8d07-387acfc908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39524-797F-4931-BE95-CE76A8486793}">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517b36ea-b140-47be-8d07-387acfc90838"/>
    <ds:schemaRef ds:uri="http://schemas.openxmlformats.org/package/2006/metadata/core-properties"/>
    <ds:schemaRef ds:uri="http://purl.org/dc/terms/"/>
    <ds:schemaRef ds:uri="http://www.w3.org/XML/1998/namespace"/>
  </ds:schemaRefs>
</ds:datastoreItem>
</file>

<file path=customXml/itemProps3.xml><?xml version="1.0" encoding="utf-8"?>
<ds:datastoreItem xmlns:ds="http://schemas.openxmlformats.org/officeDocument/2006/customXml" ds:itemID="{D5D35E6E-CF5C-42B3-A404-222457B9E6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TotalTime>
  <Words>3701</Words>
  <Application>Microsoft Office PowerPoint</Application>
  <PresentationFormat>Grand écran</PresentationFormat>
  <Paragraphs>504</Paragraphs>
  <Slides>61</Slides>
  <Notes>6</Notes>
  <HiddenSlides>2</HiddenSlides>
  <MMClips>0</MMClips>
  <ScaleCrop>false</ScaleCrop>
  <HeadingPairs>
    <vt:vector size="8" baseType="variant">
      <vt:variant>
        <vt:lpstr>Polices utilisées</vt:lpstr>
      </vt:variant>
      <vt:variant>
        <vt:i4>11</vt:i4>
      </vt:variant>
      <vt:variant>
        <vt:lpstr>Thème</vt:lpstr>
      </vt:variant>
      <vt:variant>
        <vt:i4>1</vt:i4>
      </vt:variant>
      <vt:variant>
        <vt:lpstr>Serveurs OLE incorporés</vt:lpstr>
      </vt:variant>
      <vt:variant>
        <vt:i4>1</vt:i4>
      </vt:variant>
      <vt:variant>
        <vt:lpstr>Titres des diapositives</vt:lpstr>
      </vt:variant>
      <vt:variant>
        <vt:i4>61</vt:i4>
      </vt:variant>
    </vt:vector>
  </HeadingPairs>
  <TitlesOfParts>
    <vt:vector size="74" baseType="lpstr">
      <vt:lpstr>Arial</vt:lpstr>
      <vt:lpstr>Calibri</vt:lpstr>
      <vt:lpstr>Calibri Light</vt:lpstr>
      <vt:lpstr>Segoe</vt:lpstr>
      <vt:lpstr>Segoe Light</vt:lpstr>
      <vt:lpstr>Segoe UI</vt:lpstr>
      <vt:lpstr>Segoe UI Light</vt:lpstr>
      <vt:lpstr>Segoe UI Semibold</vt:lpstr>
      <vt:lpstr>Segoe UI Semilight</vt:lpstr>
      <vt:lpstr>Times New Roman</vt:lpstr>
      <vt:lpstr>Wingdings</vt:lpstr>
      <vt:lpstr>WHITE TEMPLATE</vt:lpstr>
      <vt:lpstr>Visio</vt:lpstr>
      <vt:lpstr>Présentation PowerPoint</vt:lpstr>
      <vt:lpstr>Présentation PowerPoint</vt:lpstr>
      <vt:lpstr>Présentation PowerPoint</vt:lpstr>
      <vt:lpstr>Password Hashes</vt:lpstr>
      <vt:lpstr>Présentation PowerPoint</vt:lpstr>
      <vt:lpstr>Présentation PowerPoint</vt:lpstr>
      <vt:lpstr>Présentation PowerPoint</vt:lpstr>
      <vt:lpstr>Pass the Hash (PtH)</vt:lpstr>
      <vt:lpstr>Présentation PowerPoint</vt:lpstr>
      <vt:lpstr>Typical Credential Theft Attack</vt:lpstr>
      <vt:lpstr>Présentation PowerPoint</vt:lpstr>
      <vt:lpstr>Présentation PowerPoint</vt:lpstr>
      <vt:lpstr>Présentation PowerPoint</vt:lpstr>
      <vt:lpstr>Présentation PowerPoint</vt:lpstr>
      <vt:lpstr>Demonstration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Pass the Ticket (Pttc)</vt:lpstr>
      <vt:lpstr>Présentation PowerPoint</vt:lpstr>
      <vt:lpstr>Présentation PowerPoint</vt:lpstr>
      <vt:lpstr>Demonstration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Countermeasures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Documentation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Security Module 4 – Credential Theft Attacks</dc:title>
  <cp:lastModifiedBy>Arnaud Jumelet</cp:lastModifiedBy>
  <cp:revision>8</cp:revision>
  <dcterms:modified xsi:type="dcterms:W3CDTF">2018-09-14T13:52:09Z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0x010100536626226E27B74892394EFBDF922767</vt:lpwstr>
  </property>
</Properties>
</file>